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20046ce1e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0046ce1e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20f475686e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0f475686e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20046ce1ea_1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0046ce1ea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20f475686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0f475686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20f475686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0f475686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20f475686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0f475686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20046ce1ea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0046ce1ea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20046ce1ea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0046ce1ea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20046ce1ea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0046ce1ea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20046ce1ea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0046ce1ea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20f475686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f475686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20f475686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0f475686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20f475686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0f475686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20f475686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0f475686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20f475686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f475686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mailto:independentbody@gmail.com" TargetMode="External"/><Relationship Id="rId4" Type="http://schemas.openxmlformats.org/officeDocument/2006/relationships/hyperlink" Target="http://ucmsauniversalis.com/ucmsa-universalis/independent-bod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265500" y="1233175"/>
            <a:ext cx="4045200" cy="248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3600"/>
              <a:t>(1)</a:t>
            </a:r>
            <a:endParaRPr sz="3600"/>
          </a:p>
          <a:p>
            <a:pPr indent="0" lvl="0" marL="0" rtl="0" algn="ctr">
              <a:spcBef>
                <a:spcPts val="0"/>
              </a:spcBef>
              <a:spcAft>
                <a:spcPts val="0"/>
              </a:spcAft>
              <a:buNone/>
            </a:pPr>
            <a:r>
              <a:rPr lang="en-GB" sz="3600"/>
              <a:t>Introducing </a:t>
            </a:r>
            <a:endParaRPr sz="3600"/>
          </a:p>
          <a:p>
            <a:pPr indent="0" lvl="0" marL="0" rtl="0" algn="ctr">
              <a:spcBef>
                <a:spcPts val="0"/>
              </a:spcBef>
              <a:spcAft>
                <a:spcPts val="0"/>
              </a:spcAft>
              <a:buNone/>
            </a:pPr>
            <a:r>
              <a:rPr lang="en-GB" sz="3600"/>
              <a:t>the IB</a:t>
            </a:r>
            <a:endParaRPr sz="3600"/>
          </a:p>
        </p:txBody>
      </p:sp>
      <p:sp>
        <p:nvSpPr>
          <p:cNvPr id="55" name="Google Shape;55;p13"/>
          <p:cNvSpPr txBox="1"/>
          <p:nvPr>
            <p:ph type="title"/>
          </p:nvPr>
        </p:nvSpPr>
        <p:spPr>
          <a:xfrm>
            <a:off x="4807825" y="1233175"/>
            <a:ext cx="4045200" cy="248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3600"/>
              <a:t>(2)</a:t>
            </a:r>
            <a:endParaRPr sz="3600"/>
          </a:p>
          <a:p>
            <a:pPr indent="0" lvl="0" marL="0" rtl="0" algn="ctr">
              <a:spcBef>
                <a:spcPts val="0"/>
              </a:spcBef>
              <a:spcAft>
                <a:spcPts val="0"/>
              </a:spcAft>
              <a:buNone/>
            </a:pPr>
            <a:r>
              <a:rPr lang="en-GB" sz="3600"/>
              <a:t>GA</a:t>
            </a:r>
            <a:endParaRPr sz="3600"/>
          </a:p>
          <a:p>
            <a:pPr indent="0" lvl="0" marL="0" rtl="0" algn="ctr">
              <a:spcBef>
                <a:spcPts val="0"/>
              </a:spcBef>
              <a:spcAft>
                <a:spcPts val="0"/>
              </a:spcAft>
              <a:buNone/>
            </a:pPr>
            <a:r>
              <a:rPr lang="en-GB" sz="3600"/>
              <a:t>crash course</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Technical Points</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Every member of the general assembly has the right to put forward a </a:t>
            </a:r>
            <a:r>
              <a:rPr b="1" lang="en-GB"/>
              <a:t>technical point</a:t>
            </a:r>
            <a:r>
              <a:rPr lang="en-GB"/>
              <a:t> for clarification</a:t>
            </a:r>
            <a:endParaRPr/>
          </a:p>
          <a:p>
            <a:pPr indent="-342900" lvl="0" marL="457200" rtl="0" algn="l">
              <a:spcBef>
                <a:spcPts val="0"/>
              </a:spcBef>
              <a:spcAft>
                <a:spcPts val="0"/>
              </a:spcAft>
              <a:buSzPts val="1800"/>
              <a:buChar char="-"/>
            </a:pPr>
            <a:r>
              <a:rPr lang="en-GB"/>
              <a:t>These are signalled to the chairman by </a:t>
            </a:r>
            <a:r>
              <a:rPr b="1" lang="en-GB"/>
              <a:t>making a T</a:t>
            </a:r>
            <a:r>
              <a:rPr lang="en-GB"/>
              <a:t> with both hands and shall be answered the moment the current speech ends. </a:t>
            </a:r>
            <a:endParaRPr/>
          </a:p>
          <a:p>
            <a:pPr indent="-342900" lvl="0" marL="457200" rtl="0" algn="l">
              <a:spcBef>
                <a:spcPts val="0"/>
              </a:spcBef>
              <a:spcAft>
                <a:spcPts val="0"/>
              </a:spcAft>
              <a:buSzPts val="1800"/>
              <a:buChar char="-"/>
            </a:pPr>
            <a:r>
              <a:rPr lang="en-GB"/>
              <a:t>A technical point is the request of any member for </a:t>
            </a:r>
            <a:r>
              <a:rPr b="1" lang="en-GB"/>
              <a:t>clarification</a:t>
            </a:r>
            <a:r>
              <a:rPr lang="en-GB"/>
              <a:t>. This can be done both to the </a:t>
            </a:r>
            <a:r>
              <a:rPr b="1" lang="en-GB"/>
              <a:t>discussion</a:t>
            </a:r>
            <a:r>
              <a:rPr lang="en-GB"/>
              <a:t> or as a request to check and/or clarify the </a:t>
            </a:r>
            <a:r>
              <a:rPr b="1" lang="en-GB"/>
              <a:t>policy manual</a:t>
            </a:r>
            <a:r>
              <a:rPr lang="en-GB"/>
              <a:t> and/or the </a:t>
            </a:r>
            <a:r>
              <a:rPr b="1" lang="en-GB"/>
              <a:t>statues</a:t>
            </a:r>
            <a:r>
              <a:rPr lang="en-GB"/>
              <a:t> and see whether the current procedure is in line with the outlined rules. </a:t>
            </a:r>
            <a:endParaRPr/>
          </a:p>
          <a:p>
            <a:pPr indent="-342900" lvl="0" marL="457200" rtl="0" algn="l">
              <a:spcBef>
                <a:spcPts val="0"/>
              </a:spcBef>
              <a:spcAft>
                <a:spcPts val="0"/>
              </a:spcAft>
              <a:buSzPts val="1800"/>
              <a:buChar char="-"/>
            </a:pPr>
            <a:r>
              <a:rPr lang="en-GB"/>
              <a:t>This check shall be done by the chairman together with a member of the Independent Body and the raiser of the point.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Showing agreement + disagreement </a:t>
            </a:r>
            <a:endParaRPr/>
          </a:p>
          <a:p>
            <a:pPr indent="0" lvl="0" marL="0" rtl="0" algn="l">
              <a:spcBef>
                <a:spcPts val="0"/>
              </a:spcBef>
              <a:spcAft>
                <a:spcPts val="0"/>
              </a:spcAft>
              <a:buNone/>
            </a:pPr>
            <a:r>
              <a:rPr lang="en-GB"/>
              <a:t>during the discussion (not voting!) </a:t>
            </a:r>
            <a:endParaRPr/>
          </a:p>
        </p:txBody>
      </p:sp>
      <p:sp>
        <p:nvSpPr>
          <p:cNvPr id="116" name="Google Shape;116;p23"/>
          <p:cNvSpPr txBox="1"/>
          <p:nvPr>
            <p:ph idx="1" type="body"/>
          </p:nvPr>
        </p:nvSpPr>
        <p:spPr>
          <a:xfrm>
            <a:off x="311700" y="1152475"/>
            <a:ext cx="4449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GB"/>
              <a:t>You </a:t>
            </a:r>
            <a:r>
              <a:rPr b="1" lang="en-GB"/>
              <a:t>agree</a:t>
            </a:r>
            <a:r>
              <a:rPr lang="en-GB"/>
              <a:t> with something: 			</a:t>
            </a:r>
            <a:endParaRPr/>
          </a:p>
          <a:p>
            <a:pPr indent="0" lvl="0" marL="0" rtl="0" algn="l">
              <a:spcBef>
                <a:spcPts val="0"/>
              </a:spcBef>
              <a:spcAft>
                <a:spcPts val="1600"/>
              </a:spcAft>
              <a:buNone/>
            </a:pPr>
            <a:r>
              <a:rPr lang="en-GB"/>
              <a:t>waive your hands like this </a:t>
            </a:r>
            <a:endParaRPr/>
          </a:p>
        </p:txBody>
      </p:sp>
      <p:pic>
        <p:nvPicPr>
          <p:cNvPr id="117" name="Google Shape;117;p23"/>
          <p:cNvPicPr preferRelativeResize="0"/>
          <p:nvPr/>
        </p:nvPicPr>
        <p:blipFill>
          <a:blip r:embed="rId3">
            <a:alphaModFix/>
          </a:blip>
          <a:stretch>
            <a:fillRect/>
          </a:stretch>
        </p:blipFill>
        <p:spPr>
          <a:xfrm>
            <a:off x="778188" y="2509675"/>
            <a:ext cx="2143125" cy="2133600"/>
          </a:xfrm>
          <a:prstGeom prst="rect">
            <a:avLst/>
          </a:prstGeom>
          <a:noFill/>
          <a:ln>
            <a:noFill/>
          </a:ln>
        </p:spPr>
      </p:pic>
      <p:sp>
        <p:nvSpPr>
          <p:cNvPr id="118" name="Google Shape;118;p23"/>
          <p:cNvSpPr txBox="1"/>
          <p:nvPr>
            <p:ph idx="1" type="body"/>
          </p:nvPr>
        </p:nvSpPr>
        <p:spPr>
          <a:xfrm>
            <a:off x="4545400" y="1152475"/>
            <a:ext cx="4449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GB"/>
              <a:t>You </a:t>
            </a:r>
            <a:r>
              <a:rPr b="1" lang="en-GB"/>
              <a:t>disagree</a:t>
            </a:r>
            <a:r>
              <a:rPr lang="en-GB"/>
              <a:t> with something: 			</a:t>
            </a:r>
            <a:endParaRPr/>
          </a:p>
          <a:p>
            <a:pPr indent="0" lvl="0" marL="0" rtl="0" algn="l">
              <a:spcBef>
                <a:spcPts val="0"/>
              </a:spcBef>
              <a:spcAft>
                <a:spcPts val="1600"/>
              </a:spcAft>
              <a:buNone/>
            </a:pPr>
            <a:r>
              <a:rPr lang="en-GB"/>
              <a:t>waive your hands like this</a:t>
            </a:r>
            <a:endParaRPr/>
          </a:p>
        </p:txBody>
      </p:sp>
      <p:pic>
        <p:nvPicPr>
          <p:cNvPr id="119" name="Google Shape;119;p23"/>
          <p:cNvPicPr preferRelativeResize="0"/>
          <p:nvPr/>
        </p:nvPicPr>
        <p:blipFill>
          <a:blip r:embed="rId4">
            <a:alphaModFix/>
          </a:blip>
          <a:stretch>
            <a:fillRect/>
          </a:stretch>
        </p:blipFill>
        <p:spPr>
          <a:xfrm>
            <a:off x="5037288" y="2509675"/>
            <a:ext cx="2143125" cy="2133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General Assembly </a:t>
            </a:r>
            <a:r>
              <a:rPr b="1" lang="en-GB"/>
              <a:t>Voting Procedures</a:t>
            </a:r>
            <a:endParaRPr b="1"/>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Each member has a single vote</a:t>
            </a:r>
            <a:endParaRPr/>
          </a:p>
          <a:p>
            <a:pPr indent="-342900" lvl="0" marL="457200" rtl="0" algn="l">
              <a:spcBef>
                <a:spcPts val="0"/>
              </a:spcBef>
              <a:spcAft>
                <a:spcPts val="0"/>
              </a:spcAft>
              <a:buSzPts val="1800"/>
              <a:buChar char="-"/>
            </a:pPr>
            <a:r>
              <a:rPr lang="en-GB"/>
              <a:t>The President of the UCMSA Universalis Board shall determine the voting procedure (Statutes Article 12.4)</a:t>
            </a:r>
            <a:endParaRPr/>
          </a:p>
          <a:p>
            <a:pPr indent="-342900" lvl="0" marL="457200" rtl="0" algn="l">
              <a:spcBef>
                <a:spcPts val="0"/>
              </a:spcBef>
              <a:spcAft>
                <a:spcPts val="0"/>
              </a:spcAft>
              <a:buSzPts val="1800"/>
              <a:buChar char="-"/>
            </a:pPr>
            <a:r>
              <a:rPr lang="en-GB"/>
              <a:t>Decisions are taken by an absolute majority (Statutes Article 12.5), except where specified differently by Dutch Law or the Statutes</a:t>
            </a:r>
            <a:endParaRPr/>
          </a:p>
          <a:p>
            <a:pPr indent="-342900" lvl="0" marL="457200" rtl="0" algn="l">
              <a:spcBef>
                <a:spcPts val="0"/>
              </a:spcBef>
              <a:spcAft>
                <a:spcPts val="0"/>
              </a:spcAft>
              <a:buSzPts val="1800"/>
              <a:buChar char="-"/>
            </a:pPr>
            <a:r>
              <a:rPr lang="en-GB"/>
              <a:t>Voting in general is open, however elections are held by secret ballot</a:t>
            </a:r>
            <a:endParaRPr/>
          </a:p>
          <a:p>
            <a:pPr indent="-317500" lvl="1" marL="914400" rtl="0" algn="l">
              <a:spcBef>
                <a:spcPts val="0"/>
              </a:spcBef>
              <a:spcAft>
                <a:spcPts val="0"/>
              </a:spcAft>
              <a:buSzPts val="1400"/>
              <a:buChar char="-"/>
            </a:pPr>
            <a:r>
              <a:rPr lang="en-GB"/>
              <a:t>For any vote a member of the G.A. can request a secret ballot, which is followed if at least 10% of attending members vote in favour of the request (Policy Manual Article 3.6.7.vi)</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Proxies</a:t>
            </a:r>
            <a:r>
              <a:rPr lang="en-GB"/>
              <a:t> for absent members</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An absent member can vote if they provide a written proxy to an attending member. The written proxy must be cast prior to the opening of the G.A. (Policy Manual 3.6.7.ii)</a:t>
            </a:r>
            <a:endParaRPr/>
          </a:p>
          <a:p>
            <a:pPr indent="-342900" lvl="0" marL="457200" rtl="0" algn="l">
              <a:spcBef>
                <a:spcPts val="0"/>
              </a:spcBef>
              <a:spcAft>
                <a:spcPts val="0"/>
              </a:spcAft>
              <a:buSzPts val="1800"/>
              <a:buChar char="-"/>
            </a:pPr>
            <a:r>
              <a:rPr lang="en-GB"/>
              <a:t>An attending member can function as a proxy for a maximum of two absent members (Statutes 12.2)</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Quorum</a:t>
            </a:r>
            <a:endParaRPr/>
          </a:p>
        </p:txBody>
      </p:sp>
      <p:sp>
        <p:nvSpPr>
          <p:cNvPr id="137" name="Google Shape;137;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If the attendance of the G.A. drops below 2/3s of the initially present members the G.A. ceases to be quorate (Policy Manual 3.6.7.iii)</a:t>
            </a:r>
            <a:endParaRPr/>
          </a:p>
          <a:p>
            <a:pPr indent="-342900" lvl="0" marL="457200" rtl="0" algn="l">
              <a:spcBef>
                <a:spcPts val="0"/>
              </a:spcBef>
              <a:spcAft>
                <a:spcPts val="0"/>
              </a:spcAft>
              <a:buSzPts val="1800"/>
              <a:buChar char="-"/>
            </a:pPr>
            <a:r>
              <a:rPr lang="en-GB"/>
              <a:t>Any member can request a count of present members. The chairperson has three minutes to call members to reenter the general assembly before the count takes place. (Policy Manual 3.6.7.iv)</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445025"/>
            <a:ext cx="8520600" cy="173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Can’t remember all of this by now? </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Find this presentation &amp; the entire </a:t>
            </a:r>
            <a:endParaRPr/>
          </a:p>
          <a:p>
            <a:pPr indent="0" lvl="0" marL="0" rtl="0" algn="l">
              <a:spcBef>
                <a:spcPts val="0"/>
              </a:spcBef>
              <a:spcAft>
                <a:spcPts val="0"/>
              </a:spcAft>
              <a:buNone/>
            </a:pPr>
            <a:r>
              <a:rPr lang="en-GB"/>
              <a:t>policy manual online!  </a:t>
            </a:r>
            <a:endParaRPr/>
          </a:p>
        </p:txBody>
      </p:sp>
      <p:sp>
        <p:nvSpPr>
          <p:cNvPr id="143" name="Google Shape;143;p27"/>
          <p:cNvSpPr txBox="1"/>
          <p:nvPr>
            <p:ph idx="1" type="body"/>
          </p:nvPr>
        </p:nvSpPr>
        <p:spPr>
          <a:xfrm>
            <a:off x="311700" y="2488025"/>
            <a:ext cx="8520600" cy="208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Posted in today’s Facebook GA event </a:t>
            </a:r>
            <a:endParaRPr/>
          </a:p>
          <a:p>
            <a:pPr indent="0" lvl="0" marL="0" rtl="0" algn="l">
              <a:spcBef>
                <a:spcPts val="1600"/>
              </a:spcBef>
              <a:spcAft>
                <a:spcPts val="1600"/>
              </a:spcAft>
              <a:buNone/>
            </a:pPr>
            <a:r>
              <a:rPr lang="en-GB"/>
              <a:t>On the Universalis website: ucmsauniversalis.com &gt; UCMSA &gt; Documents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Independent Body (IB) of Fall 2017/18</a:t>
            </a:r>
            <a:endParaRPr/>
          </a:p>
        </p:txBody>
      </p:sp>
      <p:sp>
        <p:nvSpPr>
          <p:cNvPr id="61" name="Google Shape;61;p14"/>
          <p:cNvSpPr txBox="1"/>
          <p:nvPr>
            <p:ph idx="1" type="body"/>
          </p:nvPr>
        </p:nvSpPr>
        <p:spPr>
          <a:xfrm>
            <a:off x="4425800" y="1331900"/>
            <a:ext cx="4131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Function: the </a:t>
            </a:r>
            <a:r>
              <a:rPr b="1" lang="en-GB"/>
              <a:t>controlling organ</a:t>
            </a:r>
            <a:r>
              <a:rPr lang="en-GB"/>
              <a:t> of Universalis, overseeing the Social Board’s and AC’s work + finances</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AutoNum type="arabicParenBoth"/>
            </a:pPr>
            <a:r>
              <a:rPr lang="en-GB"/>
              <a:t>Audit the finances </a:t>
            </a:r>
            <a:endParaRPr/>
          </a:p>
          <a:p>
            <a:pPr indent="-342900" lvl="0" marL="457200" rtl="0" algn="l">
              <a:spcBef>
                <a:spcPts val="0"/>
              </a:spcBef>
              <a:spcAft>
                <a:spcPts val="0"/>
              </a:spcAft>
              <a:buSzPts val="1800"/>
              <a:buAutoNum type="arabicParenBoth"/>
            </a:pPr>
            <a:r>
              <a:rPr lang="en-GB"/>
              <a:t>Organize elections &amp; supervise voting in the GA </a:t>
            </a:r>
            <a:endParaRPr/>
          </a:p>
          <a:p>
            <a:pPr indent="-342900" lvl="0" marL="457200" rtl="0" algn="l">
              <a:spcBef>
                <a:spcPts val="0"/>
              </a:spcBef>
              <a:spcAft>
                <a:spcPts val="0"/>
              </a:spcAft>
              <a:buSzPts val="1800"/>
              <a:buAutoNum type="arabicParenBoth"/>
            </a:pPr>
            <a:r>
              <a:rPr lang="en-GB"/>
              <a:t>Handle complaints </a:t>
            </a:r>
            <a:endParaRPr/>
          </a:p>
        </p:txBody>
      </p:sp>
      <p:pic>
        <p:nvPicPr>
          <p:cNvPr id="62" name="Google Shape;62;p14"/>
          <p:cNvPicPr preferRelativeResize="0"/>
          <p:nvPr/>
        </p:nvPicPr>
        <p:blipFill>
          <a:blip r:embed="rId3">
            <a:alphaModFix/>
          </a:blip>
          <a:stretch>
            <a:fillRect/>
          </a:stretch>
        </p:blipFill>
        <p:spPr>
          <a:xfrm>
            <a:off x="0" y="1519123"/>
            <a:ext cx="3722525" cy="2788025"/>
          </a:xfrm>
          <a:prstGeom prst="rect">
            <a:avLst/>
          </a:prstGeom>
          <a:noFill/>
          <a:ln>
            <a:noFill/>
          </a:ln>
        </p:spPr>
      </p:pic>
      <p:sp>
        <p:nvSpPr>
          <p:cNvPr id="63" name="Google Shape;63;p14"/>
          <p:cNvSpPr txBox="1"/>
          <p:nvPr/>
        </p:nvSpPr>
        <p:spPr>
          <a:xfrm>
            <a:off x="47850" y="4497575"/>
            <a:ext cx="4019100" cy="3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100"/>
              <a:t>Sinan Akkurt 	         Felix Boxler         Sebastian Olislagers </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Contact the IB</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GB"/>
              <a:t>Email: </a:t>
            </a:r>
            <a:r>
              <a:rPr lang="en-GB" u="sng">
                <a:solidFill>
                  <a:schemeClr val="hlink"/>
                </a:solidFill>
                <a:hlinkClick r:id="rId3"/>
              </a:rPr>
              <a:t>independentbody@gmail.com</a:t>
            </a:r>
            <a:r>
              <a:rPr lang="en-GB"/>
              <a:t>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GB"/>
              <a:t>Facebook: Universalis Independent Body (facebook.com/independentbody)</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GB"/>
              <a:t>Website: </a:t>
            </a:r>
            <a:r>
              <a:rPr lang="en-GB" u="sng">
                <a:solidFill>
                  <a:schemeClr val="hlink"/>
                </a:solidFill>
                <a:hlinkClick r:id="rId4"/>
              </a:rPr>
              <a:t>http://ucmsauniversalis.com/ucmsa-universalis/independent-body/</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ctrTitle"/>
          </p:nvPr>
        </p:nvSpPr>
        <p:spPr>
          <a:xfrm>
            <a:off x="311700" y="1058550"/>
            <a:ext cx="8520600" cy="3026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GA crash course</a:t>
            </a:r>
            <a:endParaRPr/>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rPr lang="en-GB" sz="1800"/>
              <a:t>All information taken from the Universalis </a:t>
            </a:r>
            <a:r>
              <a:rPr b="1" lang="en-GB" sz="1800"/>
              <a:t>Policy Manual</a:t>
            </a:r>
            <a:endParaRPr b="1" sz="1800"/>
          </a:p>
          <a:p>
            <a:pPr indent="0" lvl="0" marL="0" rtl="0" algn="ctr">
              <a:spcBef>
                <a:spcPts val="0"/>
              </a:spcBef>
              <a:spcAft>
                <a:spcPts val="0"/>
              </a:spcAft>
              <a:buNone/>
            </a:pPr>
            <a:r>
              <a:t/>
            </a:r>
            <a:endParaRPr b="1" sz="1800"/>
          </a:p>
          <a:p>
            <a:pPr indent="0" lvl="0" marL="0" rtl="0" algn="ctr">
              <a:spcBef>
                <a:spcPts val="0"/>
              </a:spcBef>
              <a:spcAft>
                <a:spcPts val="0"/>
              </a:spcAft>
              <a:buNone/>
            </a:pPr>
            <a:r>
              <a:rPr lang="en-GB" sz="1800"/>
              <a:t>Want to follow live or keep it for later? Download this crash course at </a:t>
            </a:r>
            <a:endParaRPr sz="1800"/>
          </a:p>
          <a:p>
            <a:pPr indent="0" lvl="0" marL="0" rtl="0" algn="ctr">
              <a:spcBef>
                <a:spcPts val="0"/>
              </a:spcBef>
              <a:spcAft>
                <a:spcPts val="0"/>
              </a:spcAft>
              <a:buNone/>
            </a:pPr>
            <a:r>
              <a:rPr lang="en-GB" sz="1800"/>
              <a:t>Facebook GA event or</a:t>
            </a:r>
            <a:endParaRPr sz="1800"/>
          </a:p>
          <a:p>
            <a:pPr indent="0" lvl="0" marL="0" rtl="0" algn="ctr">
              <a:spcBef>
                <a:spcPts val="0"/>
              </a:spcBef>
              <a:spcAft>
                <a:spcPts val="0"/>
              </a:spcAft>
              <a:buNone/>
            </a:pPr>
            <a:r>
              <a:rPr lang="en-GB" sz="1800"/>
              <a:t>Ucmsauniversalis.com &gt; UCMSA &gt; Documents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General Assembly (Chair and Minute Taker)</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GB"/>
              <a:t>Chaired</a:t>
            </a:r>
            <a:r>
              <a:rPr lang="en-GB"/>
              <a:t> by the </a:t>
            </a:r>
            <a:r>
              <a:rPr b="1" lang="en-GB"/>
              <a:t>President</a:t>
            </a:r>
            <a:r>
              <a:rPr lang="en-GB"/>
              <a:t> of the UCMSA Universalis Board</a:t>
            </a:r>
            <a:endParaRPr/>
          </a:p>
          <a:p>
            <a:pPr indent="-317500" lvl="1" marL="914400" rtl="0" algn="l">
              <a:spcBef>
                <a:spcPts val="0"/>
              </a:spcBef>
              <a:spcAft>
                <a:spcPts val="0"/>
              </a:spcAft>
              <a:buSzPts val="1400"/>
              <a:buChar char="-"/>
            </a:pPr>
            <a:r>
              <a:rPr lang="en-GB"/>
              <a:t>In </a:t>
            </a:r>
            <a:r>
              <a:rPr lang="en-GB"/>
              <a:t>absence</a:t>
            </a:r>
            <a:r>
              <a:rPr lang="en-GB"/>
              <a:t> the Vice-President or another member of the UCMSA Universalis Board chairs the G.A. (Statutes 13.1)</a:t>
            </a:r>
            <a:endParaRPr/>
          </a:p>
          <a:p>
            <a:pPr indent="-317500" lvl="1" marL="914400" rtl="0" algn="l">
              <a:spcBef>
                <a:spcPts val="0"/>
              </a:spcBef>
              <a:spcAft>
                <a:spcPts val="0"/>
              </a:spcAft>
              <a:buSzPts val="1400"/>
              <a:buChar char="-"/>
            </a:pPr>
            <a:r>
              <a:rPr lang="en-GB"/>
              <a:t>Can be changed by the G.A. according to Article 3.6.10.i g) of the Policy Manual</a:t>
            </a:r>
            <a:endParaRPr/>
          </a:p>
          <a:p>
            <a:pPr indent="-342900" lvl="0" marL="457200" rtl="0" algn="l">
              <a:spcBef>
                <a:spcPts val="0"/>
              </a:spcBef>
              <a:spcAft>
                <a:spcPts val="0"/>
              </a:spcAft>
              <a:buSzPts val="1800"/>
              <a:buChar char="-"/>
            </a:pPr>
            <a:r>
              <a:rPr lang="en-GB"/>
              <a:t>The </a:t>
            </a:r>
            <a:r>
              <a:rPr b="1" lang="en-GB"/>
              <a:t>Chair</a:t>
            </a:r>
            <a:r>
              <a:rPr lang="en-GB"/>
              <a:t> of the G.A.</a:t>
            </a:r>
            <a:endParaRPr/>
          </a:p>
          <a:p>
            <a:pPr indent="-317500" lvl="1" marL="914400" rtl="0" algn="l">
              <a:spcBef>
                <a:spcPts val="0"/>
              </a:spcBef>
              <a:spcAft>
                <a:spcPts val="0"/>
              </a:spcAft>
              <a:buSzPts val="1400"/>
              <a:buChar char="-"/>
            </a:pPr>
            <a:r>
              <a:rPr lang="en-GB"/>
              <a:t>Opens and closes the G.A.</a:t>
            </a:r>
            <a:endParaRPr/>
          </a:p>
          <a:p>
            <a:pPr indent="-317500" lvl="1" marL="914400" rtl="0" algn="l">
              <a:spcBef>
                <a:spcPts val="0"/>
              </a:spcBef>
              <a:spcAft>
                <a:spcPts val="0"/>
              </a:spcAft>
              <a:buSzPts val="1400"/>
              <a:buChar char="-"/>
            </a:pPr>
            <a:r>
              <a:rPr lang="en-GB"/>
              <a:t>Casts the deciding vote in election procedures where two candidates reach equal votes after two rounds of voting (Statutes Article 12.5)</a:t>
            </a:r>
            <a:endParaRPr/>
          </a:p>
          <a:p>
            <a:pPr indent="-317500" lvl="1" marL="914400" rtl="0" algn="l">
              <a:spcBef>
                <a:spcPts val="0"/>
              </a:spcBef>
              <a:spcAft>
                <a:spcPts val="0"/>
              </a:spcAft>
              <a:buSzPts val="1400"/>
              <a:buChar char="-"/>
            </a:pPr>
            <a:r>
              <a:rPr lang="en-GB"/>
              <a:t>States the result of the voting, which is final as long as no member of the G.A. questions the outcome (Statutes 13.2)</a:t>
            </a:r>
            <a:endParaRPr/>
          </a:p>
          <a:p>
            <a:pPr indent="-342900" lvl="0" marL="457200" rtl="0" algn="l">
              <a:spcBef>
                <a:spcPts val="0"/>
              </a:spcBef>
              <a:spcAft>
                <a:spcPts val="0"/>
              </a:spcAft>
              <a:buSzPts val="1800"/>
              <a:buChar char="-"/>
            </a:pPr>
            <a:r>
              <a:rPr lang="en-GB"/>
              <a:t>The </a:t>
            </a:r>
            <a:r>
              <a:rPr b="1" lang="en-GB"/>
              <a:t>Secretary</a:t>
            </a:r>
            <a:r>
              <a:rPr lang="en-GB"/>
              <a:t> of the UCMSA Universalis Board shall take </a:t>
            </a:r>
            <a:r>
              <a:rPr b="1" lang="en-GB"/>
              <a:t>minutes</a:t>
            </a:r>
            <a:endParaRPr b="1"/>
          </a:p>
          <a:p>
            <a:pPr indent="-317500" lvl="1" marL="914400" rtl="0" algn="l">
              <a:spcBef>
                <a:spcPts val="0"/>
              </a:spcBef>
              <a:spcAft>
                <a:spcPts val="0"/>
              </a:spcAft>
              <a:buSzPts val="1400"/>
              <a:buChar char="-"/>
            </a:pPr>
            <a:r>
              <a:rPr lang="en-GB"/>
              <a:t>The chairperson can designate another minute taker or the G.A. can request a change of the minute taker (Statutes 13.3 &amp; Policy Manual 3.6.10.i 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General Assembly (Discussion)</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The chairperson of the general assembly gives the </a:t>
            </a:r>
            <a:r>
              <a:rPr b="1" lang="en-GB"/>
              <a:t>right to speech</a:t>
            </a:r>
            <a:r>
              <a:rPr lang="en-GB"/>
              <a:t> to members. </a:t>
            </a:r>
            <a:r>
              <a:rPr lang="en-GB" sz="1400"/>
              <a:t>(</a:t>
            </a:r>
            <a:r>
              <a:rPr lang="en-GB" sz="1400"/>
              <a:t>Policy Manual Article 3.6.7.v)</a:t>
            </a:r>
            <a:endParaRPr sz="1400"/>
          </a:p>
          <a:p>
            <a:pPr indent="-342900" lvl="0" marL="457200" rtl="0" algn="l">
              <a:spcBef>
                <a:spcPts val="0"/>
              </a:spcBef>
              <a:spcAft>
                <a:spcPts val="0"/>
              </a:spcAft>
              <a:buSzPts val="1800"/>
              <a:buChar char="-"/>
            </a:pPr>
            <a:r>
              <a:rPr lang="en-GB"/>
              <a:t>Before the discussion of a motion the chairperson sets a </a:t>
            </a:r>
            <a:r>
              <a:rPr b="1" lang="en-GB"/>
              <a:t>time-limit</a:t>
            </a:r>
            <a:r>
              <a:rPr lang="en-GB"/>
              <a:t> and/or a </a:t>
            </a:r>
            <a:r>
              <a:rPr b="1" lang="en-GB"/>
              <a:t>limit of speakers</a:t>
            </a:r>
            <a:r>
              <a:rPr lang="en-GB"/>
              <a:t> for the discussion. </a:t>
            </a:r>
            <a:r>
              <a:rPr lang="en-GB" sz="1400"/>
              <a:t>(Policy Manual Article 3.6.7.v)</a:t>
            </a:r>
            <a:endParaRPr/>
          </a:p>
          <a:p>
            <a:pPr indent="-317500" lvl="1" marL="914400" rtl="0" algn="l">
              <a:spcBef>
                <a:spcPts val="0"/>
              </a:spcBef>
              <a:spcAft>
                <a:spcPts val="0"/>
              </a:spcAft>
              <a:buSzPts val="1400"/>
              <a:buChar char="-"/>
            </a:pPr>
            <a:r>
              <a:rPr lang="en-GB"/>
              <a:t>The discussion can be expanded (higher time limit/number of speakers), ended, moved to a vote, postponed or shortened (smaller</a:t>
            </a:r>
            <a:r>
              <a:rPr lang="en-GB"/>
              <a:t> time limit/number of speakers) (Policy Manual Article 3.6.10.i)</a:t>
            </a:r>
            <a:endParaRPr/>
          </a:p>
          <a:p>
            <a:pPr indent="-342900" lvl="0" marL="457200" rtl="0" algn="l">
              <a:spcBef>
                <a:spcPts val="0"/>
              </a:spcBef>
              <a:spcAft>
                <a:spcPts val="0"/>
              </a:spcAft>
              <a:buSzPts val="1800"/>
              <a:buChar char="-"/>
            </a:pPr>
            <a:r>
              <a:rPr lang="en-GB"/>
              <a:t>The chairperson shall make sure that </a:t>
            </a:r>
            <a:r>
              <a:rPr b="1" lang="en-GB"/>
              <a:t>all positions are represented</a:t>
            </a:r>
            <a:r>
              <a:rPr lang="en-GB"/>
              <a:t> with equal weight </a:t>
            </a:r>
            <a:r>
              <a:rPr lang="en-GB" sz="1400"/>
              <a:t>(Policy Manual Article 3.6.7.v)</a:t>
            </a:r>
            <a:endParaRPr/>
          </a:p>
          <a:p>
            <a:pPr indent="-342900" lvl="0" marL="457200" rtl="0" algn="l">
              <a:spcBef>
                <a:spcPts val="0"/>
              </a:spcBef>
              <a:spcAft>
                <a:spcPts val="0"/>
              </a:spcAft>
              <a:buSzPts val="1800"/>
              <a:buChar char="-"/>
            </a:pPr>
            <a:r>
              <a:rPr lang="en-GB"/>
              <a:t>The chairperson has the right to </a:t>
            </a:r>
            <a:r>
              <a:rPr b="1" lang="en-GB"/>
              <a:t>stop a speech</a:t>
            </a:r>
            <a:r>
              <a:rPr lang="en-GB"/>
              <a:t> should it be purposefully offensive or disruptive to the general assembly </a:t>
            </a:r>
            <a:r>
              <a:rPr lang="en-GB" sz="1400"/>
              <a:t>(Policy Manual Article 3.6.7.v)</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Motions</a:t>
            </a:r>
            <a:r>
              <a:rPr lang="en-GB"/>
              <a:t>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GB">
                <a:solidFill>
                  <a:srgbClr val="000000"/>
                </a:solidFill>
              </a:rPr>
              <a:t>Until one week before the GA: </a:t>
            </a:r>
            <a:endParaRPr b="1">
              <a:solidFill>
                <a:srgbClr val="000000"/>
              </a:solidFill>
            </a:endParaRPr>
          </a:p>
          <a:p>
            <a:pPr indent="0" lvl="0" marL="0" rtl="0" algn="l">
              <a:lnSpc>
                <a:spcPct val="100000"/>
              </a:lnSpc>
              <a:spcBef>
                <a:spcPts val="0"/>
              </a:spcBef>
              <a:spcAft>
                <a:spcPts val="0"/>
              </a:spcAft>
              <a:buNone/>
            </a:pPr>
            <a:r>
              <a:rPr lang="en-GB"/>
              <a:t>Motions: proposing changes to the Policy Manual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GB">
                <a:solidFill>
                  <a:srgbClr val="000000"/>
                </a:solidFill>
              </a:rPr>
              <a:t>During the GA: </a:t>
            </a:r>
            <a:endParaRPr b="1">
              <a:solidFill>
                <a:srgbClr val="000000"/>
              </a:solidFill>
            </a:endParaRPr>
          </a:p>
          <a:p>
            <a:pPr indent="0" lvl="0" marL="0" rtl="0" algn="l">
              <a:lnSpc>
                <a:spcPct val="100000"/>
              </a:lnSpc>
              <a:spcBef>
                <a:spcPts val="0"/>
              </a:spcBef>
              <a:spcAft>
                <a:spcPts val="0"/>
              </a:spcAft>
              <a:buNone/>
            </a:pPr>
            <a:r>
              <a:rPr lang="en-GB"/>
              <a:t>Ad hoc motions</a:t>
            </a:r>
            <a:endParaRPr/>
          </a:p>
          <a:p>
            <a:pPr indent="-342900" lvl="0" marL="457200" rtl="0" algn="l">
              <a:lnSpc>
                <a:spcPct val="100000"/>
              </a:lnSpc>
              <a:spcBef>
                <a:spcPts val="0"/>
              </a:spcBef>
              <a:spcAft>
                <a:spcPts val="0"/>
              </a:spcAft>
              <a:buSzPts val="1800"/>
              <a:buChar char="-"/>
            </a:pPr>
            <a:r>
              <a:rPr lang="en-GB"/>
              <a:t>Ad hoc motions can be put forward at any time during the G.A.</a:t>
            </a:r>
            <a:endParaRPr/>
          </a:p>
          <a:p>
            <a:pPr indent="-342900" lvl="0" marL="457200" rtl="0" algn="l">
              <a:lnSpc>
                <a:spcPct val="100000"/>
              </a:lnSpc>
              <a:spcBef>
                <a:spcPts val="0"/>
              </a:spcBef>
              <a:spcAft>
                <a:spcPts val="0"/>
              </a:spcAft>
              <a:buSzPts val="1800"/>
              <a:buChar char="-"/>
            </a:pPr>
            <a:r>
              <a:rPr lang="en-GB"/>
              <a:t>Ad hoc motions can only contain changes to an </a:t>
            </a:r>
            <a:r>
              <a:rPr b="1" lang="en-GB"/>
              <a:t>already proposed motio</a:t>
            </a:r>
            <a:r>
              <a:rPr b="1" lang="en-GB"/>
              <a:t>n</a:t>
            </a:r>
            <a:endParaRPr b="1"/>
          </a:p>
          <a:p>
            <a:pPr indent="-342900" lvl="0" marL="457200" rtl="0" algn="l">
              <a:lnSpc>
                <a:spcPct val="100000"/>
              </a:lnSpc>
              <a:spcBef>
                <a:spcPts val="0"/>
              </a:spcBef>
              <a:spcAft>
                <a:spcPts val="0"/>
              </a:spcAft>
              <a:buSzPts val="1800"/>
              <a:buChar char="-"/>
            </a:pPr>
            <a:r>
              <a:rPr lang="en-GB"/>
              <a:t>Ad hoc</a:t>
            </a:r>
            <a:r>
              <a:rPr b="1" lang="en-GB"/>
              <a:t> </a:t>
            </a:r>
            <a:r>
              <a:rPr lang="en-GB"/>
              <a:t>motions have to be voted upon before they can be discussed</a:t>
            </a:r>
            <a:endParaRPr/>
          </a:p>
          <a:p>
            <a:pPr indent="0" lvl="0" marL="0" rtl="0" algn="l">
              <a:lnSpc>
                <a:spcPct val="100000"/>
              </a:lnSpc>
              <a:spcBef>
                <a:spcPts val="1000"/>
              </a:spcBef>
              <a:spcAft>
                <a:spcPts val="0"/>
              </a:spcAft>
              <a:buNone/>
            </a:pPr>
            <a:r>
              <a:rPr lang="en-GB"/>
              <a:t>Motions for Dismissal</a:t>
            </a:r>
            <a:endParaRPr/>
          </a:p>
          <a:p>
            <a:pPr indent="-342900" lvl="0" marL="457200" rtl="0" algn="l">
              <a:lnSpc>
                <a:spcPct val="100000"/>
              </a:lnSpc>
              <a:spcBef>
                <a:spcPts val="0"/>
              </a:spcBef>
              <a:spcAft>
                <a:spcPts val="0"/>
              </a:spcAft>
              <a:buSzPts val="1800"/>
              <a:buChar char="-"/>
            </a:pPr>
            <a:r>
              <a:rPr lang="en-GB"/>
              <a:t>Concerning members of the UCMSA Universalis Board, Academic Council and the Independent Body</a:t>
            </a:r>
            <a:endParaRPr/>
          </a:p>
          <a:p>
            <a:pPr indent="0" lvl="0" marL="0" rtl="0" algn="l">
              <a:lnSpc>
                <a:spcPct val="100000"/>
              </a:lnSpc>
              <a:spcBef>
                <a:spcPts val="1000"/>
              </a:spcBef>
              <a:spcAft>
                <a:spcPts val="0"/>
              </a:spcAft>
              <a:buNone/>
            </a:pPr>
            <a:r>
              <a:rPr lang="en-GB"/>
              <a:t>Procedural Motions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Procedural Motions (1)</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t>Every member of the general assembly has the right to put forward a procedural motion. These are signalled to the chairman by </a:t>
            </a:r>
            <a:r>
              <a:rPr b="1" lang="en-GB" sz="1400"/>
              <a:t>making a —| </a:t>
            </a:r>
            <a:r>
              <a:rPr lang="en-GB" sz="1400"/>
              <a:t>with both hands and shall be discussed the moment the current speech ends.</a:t>
            </a:r>
            <a:endParaRPr sz="1400"/>
          </a:p>
          <a:p>
            <a:pPr indent="0" lvl="0" marL="0" rtl="0" algn="l">
              <a:spcBef>
                <a:spcPts val="0"/>
              </a:spcBef>
              <a:spcAft>
                <a:spcPts val="0"/>
              </a:spcAft>
              <a:buClr>
                <a:schemeClr val="dk1"/>
              </a:buClr>
              <a:buSzPts val="1100"/>
              <a:buFont typeface="Arial"/>
              <a:buNone/>
            </a:pPr>
            <a:r>
              <a:rPr lang="en-GB" sz="1400"/>
              <a:t>Procedural motions can address the following points:</a:t>
            </a:r>
            <a:endParaRPr sz="1400"/>
          </a:p>
          <a:p>
            <a:pPr indent="0" lvl="0" marL="0" rtl="0" algn="l">
              <a:spcBef>
                <a:spcPts val="0"/>
              </a:spcBef>
              <a:spcAft>
                <a:spcPts val="0"/>
              </a:spcAft>
              <a:buClr>
                <a:schemeClr val="dk1"/>
              </a:buClr>
              <a:buSzPts val="1100"/>
              <a:buFont typeface="Arial"/>
              <a:buNone/>
            </a:pPr>
            <a:r>
              <a:t/>
            </a:r>
            <a:endParaRPr sz="1400"/>
          </a:p>
          <a:p>
            <a:pPr indent="0" lvl="0" marL="0" rtl="0" algn="l">
              <a:spcBef>
                <a:spcPts val="0"/>
              </a:spcBef>
              <a:spcAft>
                <a:spcPts val="0"/>
              </a:spcAft>
              <a:buClr>
                <a:schemeClr val="dk1"/>
              </a:buClr>
              <a:buSzPts val="1100"/>
              <a:buFont typeface="Arial"/>
              <a:buNone/>
            </a:pPr>
            <a:r>
              <a:rPr lang="en-GB" sz="1400"/>
              <a:t>a) Expanding the debate by adding further time or heightening the number of speeches;</a:t>
            </a:r>
            <a:endParaRPr sz="1400"/>
          </a:p>
          <a:p>
            <a:pPr indent="0" lvl="0" marL="0" rtl="0" algn="l">
              <a:spcBef>
                <a:spcPts val="0"/>
              </a:spcBef>
              <a:spcAft>
                <a:spcPts val="0"/>
              </a:spcAft>
              <a:buClr>
                <a:schemeClr val="dk1"/>
              </a:buClr>
              <a:buSzPts val="1100"/>
              <a:buFont typeface="Arial"/>
              <a:buNone/>
            </a:pPr>
            <a:r>
              <a:rPr lang="en-GB" sz="1400"/>
              <a:t>b) Ending the debate;</a:t>
            </a:r>
            <a:endParaRPr sz="1400"/>
          </a:p>
          <a:p>
            <a:pPr indent="0" lvl="0" marL="0" rtl="0" algn="l">
              <a:spcBef>
                <a:spcPts val="0"/>
              </a:spcBef>
              <a:spcAft>
                <a:spcPts val="0"/>
              </a:spcAft>
              <a:buClr>
                <a:schemeClr val="dk1"/>
              </a:buClr>
              <a:buSzPts val="1100"/>
              <a:buFont typeface="Arial"/>
              <a:buNone/>
            </a:pPr>
            <a:r>
              <a:rPr lang="en-GB" sz="1400"/>
              <a:t>c) Directly moving to a vote;</a:t>
            </a:r>
            <a:endParaRPr sz="1400"/>
          </a:p>
          <a:p>
            <a:pPr indent="0" lvl="0" marL="0" rtl="0" algn="l">
              <a:spcBef>
                <a:spcPts val="0"/>
              </a:spcBef>
              <a:spcAft>
                <a:spcPts val="0"/>
              </a:spcAft>
              <a:buClr>
                <a:schemeClr val="dk1"/>
              </a:buClr>
              <a:buSzPts val="1100"/>
              <a:buFont typeface="Arial"/>
              <a:buNone/>
            </a:pPr>
            <a:r>
              <a:rPr lang="en-GB" sz="1400"/>
              <a:t>d) Postponement of a motion to the next general assembly;</a:t>
            </a:r>
            <a:endParaRPr sz="1400"/>
          </a:p>
          <a:p>
            <a:pPr indent="0" lvl="0" marL="0" rtl="0" algn="l">
              <a:spcBef>
                <a:spcPts val="0"/>
              </a:spcBef>
              <a:spcAft>
                <a:spcPts val="0"/>
              </a:spcAft>
              <a:buClr>
                <a:schemeClr val="dk1"/>
              </a:buClr>
              <a:buSzPts val="1100"/>
              <a:buFont typeface="Arial"/>
              <a:buNone/>
            </a:pPr>
            <a:r>
              <a:rPr lang="en-GB" sz="1400"/>
              <a:t>e) Setting a time limit to speeches;</a:t>
            </a:r>
            <a:endParaRPr sz="1400"/>
          </a:p>
          <a:p>
            <a:pPr indent="0" lvl="0" marL="0" rtl="0" algn="l">
              <a:spcBef>
                <a:spcPts val="0"/>
              </a:spcBef>
              <a:spcAft>
                <a:spcPts val="0"/>
              </a:spcAft>
              <a:buNone/>
            </a:pPr>
            <a:r>
              <a:rPr lang="en-GB" sz="1400"/>
              <a:t>f) Pausing the general assembly;</a:t>
            </a:r>
            <a:endParaRPr sz="1400"/>
          </a:p>
          <a:p>
            <a:pPr indent="0" lvl="0" marL="0" rtl="0" algn="l">
              <a:spcBef>
                <a:spcPts val="0"/>
              </a:spcBef>
              <a:spcAft>
                <a:spcPts val="0"/>
              </a:spcAft>
              <a:buNone/>
            </a:pPr>
            <a:r>
              <a:rPr lang="en-GB" sz="1400"/>
              <a:t>g) Changing the chairman;</a:t>
            </a:r>
            <a:endParaRPr sz="1400"/>
          </a:p>
          <a:p>
            <a:pPr indent="0" lvl="0" marL="0" rtl="0" algn="l">
              <a:spcBef>
                <a:spcPts val="0"/>
              </a:spcBef>
              <a:spcAft>
                <a:spcPts val="0"/>
              </a:spcAft>
              <a:buNone/>
            </a:pPr>
            <a:r>
              <a:rPr lang="en-GB" sz="1400"/>
              <a:t>h) Changing the notetaker;</a:t>
            </a:r>
            <a:endParaRPr sz="1400"/>
          </a:p>
          <a:p>
            <a:pPr indent="0" lvl="0" marL="0" rtl="0" algn="l">
              <a:spcBef>
                <a:spcPts val="0"/>
              </a:spcBef>
              <a:spcAft>
                <a:spcPts val="0"/>
              </a:spcAft>
              <a:buNone/>
            </a:pPr>
            <a:r>
              <a:rPr lang="en-GB" sz="1400"/>
              <a:t>i) Making the general assembly private</a:t>
            </a:r>
            <a:endParaRPr sz="1400"/>
          </a:p>
          <a:p>
            <a:pPr indent="4089400" lvl="0" marL="0" rtl="0" algn="l">
              <a:spcBef>
                <a:spcPts val="0"/>
              </a:spcBef>
              <a:spcAft>
                <a:spcPts val="0"/>
              </a:spcAft>
              <a:buNone/>
            </a:pPr>
            <a:r>
              <a:rPr lang="en-GB"/>
              <a:t>					</a:t>
            </a:r>
            <a:endParaRPr/>
          </a:p>
          <a:p>
            <a:pPr indent="4089400" lvl="0" marL="0" rtl="0" algn="l">
              <a:spcBef>
                <a:spcPts val="0"/>
              </a:spcBef>
              <a:spcAft>
                <a:spcPts val="0"/>
              </a:spcAft>
              <a:buNone/>
            </a:pPr>
            <a:r>
              <a:rPr lang="en-GB"/>
              <a:t>				</a:t>
            </a:r>
            <a:endParaRPr/>
          </a:p>
          <a:p>
            <a:pPr indent="4089400" lvl="0" marL="0" rtl="0" algn="l">
              <a:spcBef>
                <a:spcPts val="0"/>
              </a:spcBef>
              <a:spcAft>
                <a:spcPts val="0"/>
              </a:spcAft>
              <a:buNone/>
            </a:pPr>
            <a:r>
              <a:rPr lang="en-GB"/>
              <a:t>			</a:t>
            </a:r>
            <a:endParaRPr/>
          </a:p>
          <a:p>
            <a:pPr indent="4089400" lvl="0" marL="0" rtl="0" algn="l">
              <a:spcBef>
                <a:spcPts val="0"/>
              </a:spcBef>
              <a:spcAft>
                <a:spcPts val="0"/>
              </a:spcAft>
              <a:buNone/>
            </a:pPr>
            <a:r>
              <a:rPr lang="en-GB"/>
              <a:t>		</a:t>
            </a:r>
            <a:endParaRPr/>
          </a:p>
          <a:p>
            <a:pPr indent="0" lvl="0" marL="0" rtl="0" algn="l">
              <a:spcBef>
                <a:spcPts val="0"/>
              </a:spcBef>
              <a:spcAft>
                <a:spcPts val="0"/>
              </a:spcAft>
              <a:buClr>
                <a:schemeClr val="dk1"/>
              </a:buClr>
              <a:buSzPts val="1100"/>
              <a:buFont typeface="Arial"/>
              <a:buNone/>
            </a:pPr>
            <a:r>
              <a:t/>
            </a:r>
            <a:endParaRPr sz="1100"/>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sz="1100"/>
              <a:t>10</a:t>
            </a:r>
            <a:endParaRPr sz="1100"/>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sz="1100"/>
              <a:t>i</a:t>
            </a:r>
            <a:endParaRPr sz="1100"/>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sz="1100"/>
              <a:t>g) Changing the chairman;</a:t>
            </a:r>
            <a:endParaRPr sz="1100"/>
          </a:p>
          <a:p>
            <a:pPr indent="4089400" lvl="0" marL="0" rtl="0" algn="l">
              <a:spcBef>
                <a:spcPts val="0"/>
              </a:spcBef>
              <a:spcAft>
                <a:spcPts val="0"/>
              </a:spcAft>
              <a:buClr>
                <a:schemeClr val="dk1"/>
              </a:buClr>
              <a:buSzPts val="1100"/>
              <a:buFont typeface="Arial"/>
              <a:buNone/>
            </a:pPr>
            <a:r>
              <a:rPr lang="en-GB" sz="1100"/>
              <a:t>h) Changing the notetaker;</a:t>
            </a:r>
            <a:endParaRPr sz="1100"/>
          </a:p>
          <a:p>
            <a:pPr indent="4089400" lvl="0" marL="0" rtl="0" algn="l">
              <a:spcBef>
                <a:spcPts val="0"/>
              </a:spcBef>
              <a:spcAft>
                <a:spcPts val="0"/>
              </a:spcAft>
              <a:buClr>
                <a:schemeClr val="dk1"/>
              </a:buClr>
              <a:buSzPts val="1100"/>
              <a:buFont typeface="Arial"/>
              <a:buNone/>
            </a:pPr>
            <a:r>
              <a:rPr lang="en-GB" sz="1100"/>
              <a:t>i) Making the general assembly private</a:t>
            </a:r>
            <a:endParaRPr sz="1100"/>
          </a:p>
          <a:p>
            <a:pPr indent="4089400" lvl="0" marL="0" rtl="0" algn="l">
              <a:spcBef>
                <a:spcPts val="0"/>
              </a:spcBef>
              <a:spcAft>
                <a:spcPts val="0"/>
              </a:spcAft>
              <a:buClr>
                <a:schemeClr val="dk1"/>
              </a:buClr>
              <a:buSzPts val="1100"/>
              <a:buFont typeface="Arial"/>
              <a:buNone/>
            </a:pPr>
            <a:r>
              <a:rPr lang="en-GB" sz="1100"/>
              <a:t>The person putting forward the procedural motion has the right to argument in favour of their point for one minute. Following this any other member might argue against the procedure change for one minute. After that the procedural motion shall be voted upon, with an absolute majority needed for it to pass. If there is no one to hold the counter speech the motion passes automatically, as long as no vote as specifically requested by a member of the general assembly. </a:t>
            </a:r>
            <a:endParaRPr sz="1100"/>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Procedural Motions (2)</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The person putting forward the procedural motion has the right to argument in favour of their point for one minute. </a:t>
            </a:r>
            <a:endParaRPr/>
          </a:p>
          <a:p>
            <a:pPr indent="-342900" lvl="0" marL="457200" rtl="0" algn="l">
              <a:spcBef>
                <a:spcPts val="0"/>
              </a:spcBef>
              <a:spcAft>
                <a:spcPts val="0"/>
              </a:spcAft>
              <a:buSzPts val="1800"/>
              <a:buChar char="-"/>
            </a:pPr>
            <a:r>
              <a:rPr lang="en-GB"/>
              <a:t>Following this any other member might argue against the procedure change for one minute. </a:t>
            </a:r>
            <a:endParaRPr/>
          </a:p>
          <a:p>
            <a:pPr indent="-342900" lvl="0" marL="457200" rtl="0" algn="l">
              <a:spcBef>
                <a:spcPts val="0"/>
              </a:spcBef>
              <a:spcAft>
                <a:spcPts val="0"/>
              </a:spcAft>
              <a:buSzPts val="1800"/>
              <a:buChar char="-"/>
            </a:pPr>
            <a:r>
              <a:rPr lang="en-GB"/>
              <a:t>After that the procedural motion shall be voted upon, with an absolute majority needed for it to pass.</a:t>
            </a:r>
            <a:endParaRPr/>
          </a:p>
          <a:p>
            <a:pPr indent="-342900" lvl="0" marL="457200" rtl="0" algn="l">
              <a:spcBef>
                <a:spcPts val="0"/>
              </a:spcBef>
              <a:spcAft>
                <a:spcPts val="0"/>
              </a:spcAft>
              <a:buSzPts val="1800"/>
              <a:buChar char="-"/>
            </a:pPr>
            <a:r>
              <a:rPr lang="en-GB"/>
              <a:t>If there is no one to hold the counter speech the motion passes automatically, as long as no vote as specifically requested by a member of the general assembly.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4089400" lvl="0" marL="0" rtl="0" algn="l">
              <a:spcBef>
                <a:spcPts val="0"/>
              </a:spcBef>
              <a:spcAft>
                <a:spcPts val="0"/>
              </a:spcAft>
              <a:buClr>
                <a:schemeClr val="dk1"/>
              </a:buClr>
              <a:buSzPts val="1100"/>
              <a:buFont typeface="Arial"/>
              <a:buNone/>
            </a:pPr>
            <a:r>
              <a:rPr lang="en-GB"/>
              <a:t>		</a:t>
            </a:r>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