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5143500" cx="9144000"/>
  <p:notesSz cx="6858000" cy="9144000"/>
  <p:embeddedFontLst>
    <p:embeddedFont>
      <p:font typeface="Roboto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font" Target="fonts/Roboto-regular.fntdata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46" Type="http://schemas.openxmlformats.org/officeDocument/2006/relationships/font" Target="fonts/Roboto-italic.fntdata"/><Relationship Id="rId23" Type="http://schemas.openxmlformats.org/officeDocument/2006/relationships/slide" Target="slides/slide19.xml"/><Relationship Id="rId45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schemas.openxmlformats.org/officeDocument/2006/relationships/font" Target="fonts/Roboto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It was mistakenly left out of the Agenda.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NOTICE THAT, CONSIDERING THE OPINION FROM THE PREVIOUS GA AND ADVIE FROM A LEGAL ADVISOR, THE WAY WE ARE TAKING MINUTES HAS CHANGED.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0c41dc5cb2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10c41dc5cb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NOTICE THAT, CONSIDERING THE OPINION FROM THE PREVIOUS GA AND ADVIE FROM A LEGAL ADVISOR, THE WAY WE ARE TAKING MINUTES HAS CHANGED.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c4ff2243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10c4ff2243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c41dc5cb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10c41dc5cb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c41dc5cb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10c41dc5cb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c41dc5cb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10c41dc5cb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c41dc5cb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10c41dc5cb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0c41dc5cb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10c41dc5cb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c41dc5cb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10c41dc5cb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c4ff2243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10c4ff2243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c4ff2243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10c4ff2243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0c4ff2243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g10c4ff2243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c4ff22438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10c4ff2243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ed1dc21a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10ed1dc21a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3" name="Google Shape;443;p6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9" name="Google Shape;449;p6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3787" y="3182884"/>
            <a:ext cx="2307831" cy="2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0" y="1942559"/>
            <a:ext cx="6726064" cy="12452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510241" y="2050282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Trebuchet MS"/>
              <a:buNone/>
              <a:defRPr sz="40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510241" y="3295530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6941510" y="2062753"/>
            <a:ext cx="878916" cy="1017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05" name="Google Shape;10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446471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06" name="Google Shape;10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444721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1"/>
          <p:cNvSpPr/>
          <p:nvPr/>
        </p:nvSpPr>
        <p:spPr>
          <a:xfrm>
            <a:off x="0" y="3425991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1"/>
          <p:cNvSpPr txBox="1"/>
          <p:nvPr>
            <p:ph type="title"/>
          </p:nvPr>
        </p:nvSpPr>
        <p:spPr>
          <a:xfrm>
            <a:off x="510241" y="457198"/>
            <a:ext cx="7210394" cy="2694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510242" y="3533712"/>
            <a:ext cx="7210394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11" name="Google Shape;111;p11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1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"/>
          <p:cNvSpPr txBox="1"/>
          <p:nvPr>
            <p:ph idx="12" type="sldNum"/>
          </p:nvPr>
        </p:nvSpPr>
        <p:spPr>
          <a:xfrm>
            <a:off x="8047092" y="3533712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15" name="Google Shape;11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446471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16" name="Google Shape;11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444721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"/>
          <p:cNvSpPr/>
          <p:nvPr/>
        </p:nvSpPr>
        <p:spPr>
          <a:xfrm>
            <a:off x="0" y="3425991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2"/>
          <p:cNvSpPr txBox="1"/>
          <p:nvPr>
            <p:ph type="title"/>
          </p:nvPr>
        </p:nvSpPr>
        <p:spPr>
          <a:xfrm>
            <a:off x="845892" y="457199"/>
            <a:ext cx="6539158" cy="2277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2"/>
          <p:cNvSpPr txBox="1"/>
          <p:nvPr>
            <p:ph idx="1" type="body"/>
          </p:nvPr>
        </p:nvSpPr>
        <p:spPr>
          <a:xfrm>
            <a:off x="1051717" y="2740034"/>
            <a:ext cx="6117434" cy="411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21" name="Google Shape;121;p12"/>
          <p:cNvSpPr txBox="1"/>
          <p:nvPr>
            <p:ph idx="2" type="body"/>
          </p:nvPr>
        </p:nvSpPr>
        <p:spPr>
          <a:xfrm>
            <a:off x="510242" y="3533712"/>
            <a:ext cx="7210394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22" name="Google Shape;122;p12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2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2"/>
          <p:cNvSpPr txBox="1"/>
          <p:nvPr>
            <p:ph idx="12" type="sldNum"/>
          </p:nvPr>
        </p:nvSpPr>
        <p:spPr>
          <a:xfrm>
            <a:off x="8047092" y="3532444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12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</a:pPr>
            <a:r>
              <a:rPr b="0" i="0" lang="en-US" sz="5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2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</a:pPr>
            <a:r>
              <a:rPr b="0" i="0" lang="en-US" sz="5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28" name="Google Shape;12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446471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29" name="Google Shape;12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444721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3"/>
          <p:cNvSpPr/>
          <p:nvPr/>
        </p:nvSpPr>
        <p:spPr>
          <a:xfrm>
            <a:off x="0" y="3425991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3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3"/>
          <p:cNvSpPr txBox="1"/>
          <p:nvPr>
            <p:ph type="title"/>
          </p:nvPr>
        </p:nvSpPr>
        <p:spPr>
          <a:xfrm>
            <a:off x="510239" y="3533712"/>
            <a:ext cx="7210397" cy="4414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>
            <p:ph idx="1" type="body"/>
          </p:nvPr>
        </p:nvSpPr>
        <p:spPr>
          <a:xfrm>
            <a:off x="510240" y="3975112"/>
            <a:ext cx="7210397" cy="376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34" name="Google Shape;134;p13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3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3"/>
          <p:cNvSpPr txBox="1"/>
          <p:nvPr>
            <p:ph idx="12" type="sldNum"/>
          </p:nvPr>
        </p:nvSpPr>
        <p:spPr>
          <a:xfrm>
            <a:off x="8047092" y="3532444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8" name="Google Shape;13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39" name="Google Shape;1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4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4"/>
          <p:cNvSpPr txBox="1"/>
          <p:nvPr>
            <p:ph type="title"/>
          </p:nvPr>
        </p:nvSpPr>
        <p:spPr>
          <a:xfrm>
            <a:off x="501917" y="564921"/>
            <a:ext cx="7218720" cy="810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4"/>
          <p:cNvSpPr txBox="1"/>
          <p:nvPr>
            <p:ph idx="1" type="body"/>
          </p:nvPr>
        </p:nvSpPr>
        <p:spPr>
          <a:xfrm>
            <a:off x="495709" y="1752655"/>
            <a:ext cx="2302526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4" name="Google Shape;144;p14"/>
          <p:cNvSpPr txBox="1"/>
          <p:nvPr>
            <p:ph idx="2" type="body"/>
          </p:nvPr>
        </p:nvSpPr>
        <p:spPr>
          <a:xfrm>
            <a:off x="510241" y="2267005"/>
            <a:ext cx="2287277" cy="2185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45" name="Google Shape;145;p14"/>
          <p:cNvSpPr txBox="1"/>
          <p:nvPr>
            <p:ph idx="3" type="body"/>
          </p:nvPr>
        </p:nvSpPr>
        <p:spPr>
          <a:xfrm>
            <a:off x="2967019" y="1752655"/>
            <a:ext cx="2297430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6" name="Google Shape;146;p14"/>
          <p:cNvSpPr txBox="1"/>
          <p:nvPr>
            <p:ph idx="4" type="body"/>
          </p:nvPr>
        </p:nvSpPr>
        <p:spPr>
          <a:xfrm>
            <a:off x="2959103" y="2267005"/>
            <a:ext cx="2297430" cy="2185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47" name="Google Shape;147;p14"/>
          <p:cNvSpPr txBox="1"/>
          <p:nvPr>
            <p:ph idx="5" type="body"/>
          </p:nvPr>
        </p:nvSpPr>
        <p:spPr>
          <a:xfrm>
            <a:off x="5418117" y="1752655"/>
            <a:ext cx="2302519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8" name="Google Shape;148;p14"/>
          <p:cNvSpPr txBox="1"/>
          <p:nvPr>
            <p:ph idx="6" type="body"/>
          </p:nvPr>
        </p:nvSpPr>
        <p:spPr>
          <a:xfrm>
            <a:off x="5418117" y="2267005"/>
            <a:ext cx="2302519" cy="2185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49" name="Google Shape;149;p14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4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4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53" name="Google Shape;15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54" name="Google Shape;1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5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>
            <p:ph type="title"/>
          </p:nvPr>
        </p:nvSpPr>
        <p:spPr>
          <a:xfrm>
            <a:off x="510242" y="564921"/>
            <a:ext cx="7210395" cy="810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5"/>
          <p:cNvSpPr txBox="1"/>
          <p:nvPr>
            <p:ph idx="1" type="body"/>
          </p:nvPr>
        </p:nvSpPr>
        <p:spPr>
          <a:xfrm>
            <a:off x="510239" y="3223127"/>
            <a:ext cx="2287279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9" name="Google Shape;159;p15"/>
          <p:cNvSpPr/>
          <p:nvPr>
            <p:ph idx="2" type="pic"/>
          </p:nvPr>
        </p:nvSpPr>
        <p:spPr>
          <a:xfrm>
            <a:off x="510239" y="1752655"/>
            <a:ext cx="2287279" cy="1143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1960"/>
              </a:srgbClr>
            </a:outerShdw>
          </a:effectLst>
        </p:spPr>
      </p:sp>
      <p:sp>
        <p:nvSpPr>
          <p:cNvPr id="160" name="Google Shape;160;p15"/>
          <p:cNvSpPr txBox="1"/>
          <p:nvPr>
            <p:ph idx="3" type="body"/>
          </p:nvPr>
        </p:nvSpPr>
        <p:spPr>
          <a:xfrm>
            <a:off x="510239" y="3655324"/>
            <a:ext cx="2287279" cy="7968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61" name="Google Shape;161;p15"/>
          <p:cNvSpPr txBox="1"/>
          <p:nvPr>
            <p:ph idx="4" type="body"/>
          </p:nvPr>
        </p:nvSpPr>
        <p:spPr>
          <a:xfrm>
            <a:off x="2959103" y="3223127"/>
            <a:ext cx="2297430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2" name="Google Shape;162;p15"/>
          <p:cNvSpPr/>
          <p:nvPr>
            <p:ph idx="5" type="pic"/>
          </p:nvPr>
        </p:nvSpPr>
        <p:spPr>
          <a:xfrm>
            <a:off x="2959103" y="1752655"/>
            <a:ext cx="2297430" cy="1143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1960"/>
              </a:srgbClr>
            </a:outerShdw>
          </a:effectLst>
        </p:spPr>
      </p:sp>
      <p:sp>
        <p:nvSpPr>
          <p:cNvPr id="163" name="Google Shape;163;p15"/>
          <p:cNvSpPr txBox="1"/>
          <p:nvPr>
            <p:ph idx="6" type="body"/>
          </p:nvPr>
        </p:nvSpPr>
        <p:spPr>
          <a:xfrm>
            <a:off x="2958088" y="3655323"/>
            <a:ext cx="2300473" cy="7968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64" name="Google Shape;164;p15"/>
          <p:cNvSpPr txBox="1"/>
          <p:nvPr>
            <p:ph idx="7" type="body"/>
          </p:nvPr>
        </p:nvSpPr>
        <p:spPr>
          <a:xfrm>
            <a:off x="5423009" y="3223127"/>
            <a:ext cx="2297629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5" name="Google Shape;165;p15"/>
          <p:cNvSpPr/>
          <p:nvPr>
            <p:ph idx="8" type="pic"/>
          </p:nvPr>
        </p:nvSpPr>
        <p:spPr>
          <a:xfrm>
            <a:off x="5423008" y="1752655"/>
            <a:ext cx="2297629" cy="1143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1960"/>
              </a:srgbClr>
            </a:outerShdw>
          </a:effectLst>
        </p:spPr>
      </p:sp>
      <p:sp>
        <p:nvSpPr>
          <p:cNvPr id="166" name="Google Shape;166;p15"/>
          <p:cNvSpPr txBox="1"/>
          <p:nvPr>
            <p:ph idx="9" type="body"/>
          </p:nvPr>
        </p:nvSpPr>
        <p:spPr>
          <a:xfrm>
            <a:off x="5422915" y="3655321"/>
            <a:ext cx="2300672" cy="7968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67" name="Google Shape;167;p15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5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5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71" name="Google Shape;17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72" name="Google Shape;17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6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6"/>
          <p:cNvSpPr txBox="1"/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6"/>
          <p:cNvSpPr txBox="1"/>
          <p:nvPr>
            <p:ph idx="1" type="body"/>
          </p:nvPr>
        </p:nvSpPr>
        <p:spPr>
          <a:xfrm rot="5400000">
            <a:off x="2765695" y="-502799"/>
            <a:ext cx="2699487" cy="7210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16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6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6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"/>
          <p:cNvSpPr/>
          <p:nvPr/>
        </p:nvSpPr>
        <p:spPr>
          <a:xfrm rot="5400000">
            <a:off x="6087155" y="1402046"/>
            <a:ext cx="3830241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7"/>
          <p:cNvSpPr txBox="1"/>
          <p:nvPr>
            <p:ph type="title"/>
          </p:nvPr>
        </p:nvSpPr>
        <p:spPr>
          <a:xfrm rot="5400000">
            <a:off x="6366939" y="1687182"/>
            <a:ext cx="3265320" cy="805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17"/>
          <p:cNvSpPr txBox="1"/>
          <p:nvPr>
            <p:ph idx="1" type="body"/>
          </p:nvPr>
        </p:nvSpPr>
        <p:spPr>
          <a:xfrm rot="5400000">
            <a:off x="1839021" y="-871582"/>
            <a:ext cx="3994942" cy="6652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17"/>
          <p:cNvSpPr txBox="1"/>
          <p:nvPr>
            <p:ph idx="10" type="dt"/>
          </p:nvPr>
        </p:nvSpPr>
        <p:spPr>
          <a:xfrm>
            <a:off x="5105344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7"/>
          <p:cNvSpPr txBox="1"/>
          <p:nvPr>
            <p:ph idx="11" type="ftr"/>
          </p:nvPr>
        </p:nvSpPr>
        <p:spPr>
          <a:xfrm>
            <a:off x="510241" y="4452141"/>
            <a:ext cx="45951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7"/>
          <p:cNvSpPr txBox="1"/>
          <p:nvPr>
            <p:ph idx="12" type="sldNum"/>
          </p:nvPr>
        </p:nvSpPr>
        <p:spPr>
          <a:xfrm>
            <a:off x="7573163" y="4048975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510240" y="1752655"/>
            <a:ext cx="3523769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2" type="body"/>
          </p:nvPr>
        </p:nvSpPr>
        <p:spPr>
          <a:xfrm>
            <a:off x="4195592" y="1752655"/>
            <a:ext cx="3525044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4" name="Google Shape;3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5" name="Google Shape;3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43" name="Google Shape;43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49" name="Google Shape;4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3065180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50" name="Google Shape;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68" y="306592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/>
          <p:nvPr/>
        </p:nvSpPr>
        <p:spPr>
          <a:xfrm>
            <a:off x="-2" y="2044700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 txBox="1"/>
          <p:nvPr>
            <p:ph type="title"/>
          </p:nvPr>
        </p:nvSpPr>
        <p:spPr>
          <a:xfrm>
            <a:off x="510242" y="2152421"/>
            <a:ext cx="7210395" cy="818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0242" y="3174129"/>
            <a:ext cx="7210395" cy="127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8047092" y="2152422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59" name="Google Shape;59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60" name="Google Shape;6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 txBox="1"/>
          <p:nvPr>
            <p:ph type="title"/>
          </p:nvPr>
        </p:nvSpPr>
        <p:spPr>
          <a:xfrm>
            <a:off x="510240" y="564922"/>
            <a:ext cx="7210397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679763" y="1752655"/>
            <a:ext cx="3354245" cy="5198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5" name="Google Shape;65;p7"/>
          <p:cNvSpPr txBox="1"/>
          <p:nvPr>
            <p:ph idx="2" type="body"/>
          </p:nvPr>
        </p:nvSpPr>
        <p:spPr>
          <a:xfrm>
            <a:off x="510242" y="2272507"/>
            <a:ext cx="3523766" cy="21796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3" type="body"/>
          </p:nvPr>
        </p:nvSpPr>
        <p:spPr>
          <a:xfrm>
            <a:off x="4365116" y="1752655"/>
            <a:ext cx="3355521" cy="5190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7" name="Google Shape;67;p7"/>
          <p:cNvSpPr txBox="1"/>
          <p:nvPr>
            <p:ph idx="4" type="body"/>
          </p:nvPr>
        </p:nvSpPr>
        <p:spPr>
          <a:xfrm>
            <a:off x="4195593" y="2272507"/>
            <a:ext cx="3525044" cy="21796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72" name="Google Shape;72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73" name="Google Shape;7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8"/>
          <p:cNvSpPr txBox="1"/>
          <p:nvPr>
            <p:ph type="title"/>
          </p:nvPr>
        </p:nvSpPr>
        <p:spPr>
          <a:xfrm>
            <a:off x="510241" y="564920"/>
            <a:ext cx="7210394" cy="810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"/>
          <p:cNvSpPr txBox="1"/>
          <p:nvPr>
            <p:ph idx="1" type="body"/>
          </p:nvPr>
        </p:nvSpPr>
        <p:spPr>
          <a:xfrm>
            <a:off x="3514385" y="1752655"/>
            <a:ext cx="4206252" cy="2699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2" type="body"/>
          </p:nvPr>
        </p:nvSpPr>
        <p:spPr>
          <a:xfrm>
            <a:off x="510241" y="1752654"/>
            <a:ext cx="2842559" cy="2699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79" name="Google Shape;79;p8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83" name="Google Shape;8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84" name="Google Shape;8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9"/>
          <p:cNvSpPr txBox="1"/>
          <p:nvPr>
            <p:ph type="title"/>
          </p:nvPr>
        </p:nvSpPr>
        <p:spPr>
          <a:xfrm>
            <a:off x="510243" y="564921"/>
            <a:ext cx="7210393" cy="810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9"/>
          <p:cNvSpPr/>
          <p:nvPr>
            <p:ph idx="2" type="pic"/>
          </p:nvPr>
        </p:nvSpPr>
        <p:spPr>
          <a:xfrm>
            <a:off x="3651250" y="1752656"/>
            <a:ext cx="4069387" cy="2699484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000"/>
              </a:srgbClr>
            </a:outerShdw>
          </a:effectLst>
        </p:spPr>
      </p:sp>
      <p:sp>
        <p:nvSpPr>
          <p:cNvPr id="89" name="Google Shape;89;p9"/>
          <p:cNvSpPr txBox="1"/>
          <p:nvPr>
            <p:ph idx="1" type="body"/>
          </p:nvPr>
        </p:nvSpPr>
        <p:spPr>
          <a:xfrm>
            <a:off x="510242" y="1752655"/>
            <a:ext cx="2907192" cy="26994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0" name="Google Shape;90;p9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9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9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94" name="Google Shape;9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446471"/>
            <a:ext cx="7828359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95" name="Google Shape;9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444721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0"/>
          <p:cNvSpPr/>
          <p:nvPr/>
        </p:nvSpPr>
        <p:spPr>
          <a:xfrm>
            <a:off x="0" y="3425991"/>
            <a:ext cx="7828359" cy="102614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0"/>
          <p:cNvSpPr txBox="1"/>
          <p:nvPr>
            <p:ph type="title"/>
          </p:nvPr>
        </p:nvSpPr>
        <p:spPr>
          <a:xfrm>
            <a:off x="510242" y="3533713"/>
            <a:ext cx="7210394" cy="3397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0"/>
          <p:cNvSpPr/>
          <p:nvPr>
            <p:ph idx="2" type="pic"/>
          </p:nvPr>
        </p:nvSpPr>
        <p:spPr>
          <a:xfrm>
            <a:off x="510242" y="457198"/>
            <a:ext cx="7210394" cy="2692181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000"/>
              </a:srgbClr>
            </a:outerShdw>
          </a:effectLst>
        </p:spPr>
      </p:sp>
      <p:sp>
        <p:nvSpPr>
          <p:cNvPr id="100" name="Google Shape;100;p10"/>
          <p:cNvSpPr txBox="1"/>
          <p:nvPr>
            <p:ph idx="1" type="body"/>
          </p:nvPr>
        </p:nvSpPr>
        <p:spPr>
          <a:xfrm>
            <a:off x="510239" y="3877188"/>
            <a:ext cx="7210397" cy="467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01" name="Google Shape;101;p10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0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0"/>
          <p:cNvSpPr txBox="1"/>
          <p:nvPr>
            <p:ph idx="12" type="sldNum"/>
          </p:nvPr>
        </p:nvSpPr>
        <p:spPr>
          <a:xfrm>
            <a:off x="8047092" y="3533482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2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shOverlay-FullResolve.png" id="6" name="Google Shape;6;p1"/>
          <p:cNvPicPr preferRelativeResize="0"/>
          <p:nvPr/>
        </p:nvPicPr>
        <p:blipFill rotWithShape="1">
          <a:blip r:embed="rId1">
            <a:alphaModFix amt="1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14325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9527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9527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9527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9527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88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88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047092" y="564921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 txBox="1"/>
          <p:nvPr>
            <p:ph type="ctrTitle"/>
          </p:nvPr>
        </p:nvSpPr>
        <p:spPr>
          <a:xfrm>
            <a:off x="510241" y="2050282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3200"/>
              <a:t>Election &amp; Surplus </a:t>
            </a:r>
            <a:endParaRPr sz="32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3200"/>
              <a:t>General Assembly Spring 2022</a:t>
            </a:r>
            <a:endParaRPr sz="3200"/>
          </a:p>
        </p:txBody>
      </p:sp>
      <p:sp>
        <p:nvSpPr>
          <p:cNvPr id="193" name="Google Shape;193;p18"/>
          <p:cNvSpPr txBox="1"/>
          <p:nvPr>
            <p:ph idx="1" type="subTitle"/>
          </p:nvPr>
        </p:nvSpPr>
        <p:spPr>
          <a:xfrm>
            <a:off x="510241" y="3295530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-US"/>
              <a:t>Wednesday, January 19th 2022 </a:t>
            </a:r>
            <a:endParaRPr/>
          </a:p>
        </p:txBody>
      </p:sp>
      <p:pic>
        <p:nvPicPr>
          <p:cNvPr id="194" name="Google Shape;19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0515" y="3946140"/>
            <a:ext cx="3757219" cy="109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Voting Procedure</a:t>
            </a:r>
            <a:endParaRPr/>
          </a:p>
        </p:txBody>
      </p:sp>
      <p:sp>
        <p:nvSpPr>
          <p:cNvPr id="251" name="Google Shape;251;p27"/>
          <p:cNvSpPr txBox="1"/>
          <p:nvPr/>
        </p:nvSpPr>
        <p:spPr>
          <a:xfrm>
            <a:off x="548450" y="1613900"/>
            <a:ext cx="77952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Each member has a single vote (Statutes 12.2)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President of the UCMSA Universalis Board shall determine the voting procedure (Statutes Article 12.4)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Decisions are taken by an absolute majority (Statutes Article 12.5, PM 3.6.7.i), except where specified differently by Dutch Law the Statutes, or PM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Voting in general is open, however elections are held by secret ballot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For any vote a member of the G.A. can request a secret ballot, which is followed if at least 10% of attending members vote in favour of the request (Policy Manual Article 3.6.7.vi)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Proxies for absent members</a:t>
            </a:r>
            <a:endParaRPr/>
          </a:p>
        </p:txBody>
      </p:sp>
      <p:sp>
        <p:nvSpPr>
          <p:cNvPr id="257" name="Google Shape;257;p28"/>
          <p:cNvSpPr txBox="1"/>
          <p:nvPr/>
        </p:nvSpPr>
        <p:spPr>
          <a:xfrm>
            <a:off x="548450" y="1613900"/>
            <a:ext cx="77952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 absent member can vote if they provide a written proxy to an attending member. The written proxy must be cast prior to the opening of the G.A. (Policy Manual 3.6.7.ii)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 attending member can function as a proxy for a maximum of two absent members (Statutes 12.2)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Quorum</a:t>
            </a:r>
            <a:endParaRPr/>
          </a:p>
        </p:txBody>
      </p:sp>
      <p:sp>
        <p:nvSpPr>
          <p:cNvPr id="263" name="Google Shape;263;p29"/>
          <p:cNvSpPr txBox="1"/>
          <p:nvPr/>
        </p:nvSpPr>
        <p:spPr>
          <a:xfrm>
            <a:off x="548450" y="1613900"/>
            <a:ext cx="77952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2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If the attendance of the G.A. drops below 2/3s of the initially present members the G.A. ceases to be quorate (Policy Manual 3.6.7.iii)</a:t>
            </a:r>
            <a:endParaRPr b="0" i="0" sz="2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2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Any member can request a count of present members. The chairperson has three minutes to call members to reenterthe general assembly before the count takes place. (Policy Manual 3.6.7.iv)</a:t>
            </a:r>
            <a:endParaRPr b="0" i="0" sz="2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20000" scaled="0"/>
        </a:gra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/>
          <p:nvPr>
            <p:ph type="ctrTitle"/>
          </p:nvPr>
        </p:nvSpPr>
        <p:spPr>
          <a:xfrm>
            <a:off x="510241" y="2050282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/>
              <a:t>Opening of the GA</a:t>
            </a:r>
            <a:endParaRPr/>
          </a:p>
        </p:txBody>
      </p:sp>
      <p:sp>
        <p:nvSpPr>
          <p:cNvPr id="269" name="Google Shape;269;p30"/>
          <p:cNvSpPr txBox="1"/>
          <p:nvPr>
            <p:ph idx="1" type="subTitle"/>
          </p:nvPr>
        </p:nvSpPr>
        <p:spPr>
          <a:xfrm>
            <a:off x="510241" y="3295530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75" name="Google Shape;275;p31"/>
          <p:cNvSpPr txBox="1"/>
          <p:nvPr>
            <p:ph idx="1" type="body"/>
          </p:nvPr>
        </p:nvSpPr>
        <p:spPr>
          <a:xfrm>
            <a:off x="510250" y="1484675"/>
            <a:ext cx="3665100" cy="26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22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/>
              <a:t>Rules of the GA</a:t>
            </a:r>
            <a:endParaRPr sz="1400"/>
          </a:p>
          <a:p>
            <a:pPr indent="-2222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/>
              <a:t>Opening of the GA</a:t>
            </a:r>
            <a:endParaRPr sz="1400"/>
          </a:p>
          <a:p>
            <a:pPr indent="-2222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/>
              <a:t>Approval of the Agenda</a:t>
            </a:r>
            <a:endParaRPr sz="1400"/>
          </a:p>
          <a:p>
            <a:pPr indent="-2222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/>
              <a:t>Approval of Minutes from Fall 2021 Budget General Assembly</a:t>
            </a:r>
            <a:endParaRPr sz="1400"/>
          </a:p>
          <a:p>
            <a:pPr indent="-2222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/>
              <a:t>Status of the Spring 2021 Financial Report</a:t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76" name="Google Shape;276;p31"/>
          <p:cNvSpPr txBox="1"/>
          <p:nvPr>
            <p:ph idx="2" type="body"/>
          </p:nvPr>
        </p:nvSpPr>
        <p:spPr>
          <a:xfrm>
            <a:off x="4175342" y="1375530"/>
            <a:ext cx="35250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77" name="Google Shape;277;p31"/>
          <p:cNvSpPr txBox="1"/>
          <p:nvPr>
            <p:ph idx="1" type="body"/>
          </p:nvPr>
        </p:nvSpPr>
        <p:spPr>
          <a:xfrm>
            <a:off x="4666450" y="1484675"/>
            <a:ext cx="36651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/>
              <a:t>6. Elections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lphaLcPeriod"/>
            </a:pPr>
            <a:r>
              <a:rPr lang="en-US" sz="1400"/>
              <a:t>Confirmation of Chair Vote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sz="1400"/>
              <a:t>Candidates for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en-US" sz="1400"/>
              <a:t>Secretary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en-US" sz="1400"/>
              <a:t>Treasurer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en-US" sz="1400"/>
              <a:t>Social Internal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en-US" sz="1400"/>
              <a:t>Social External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en-US" sz="1400"/>
              <a:t>INDEPENDENT BODY*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/>
              <a:t>7. Stop-Gap Budget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/>
              <a:t>8. Open Floor &amp; Questions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/>
              <a:t>9. Closing of the GA</a:t>
            </a: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19868" scaled="0"/>
        </a:gra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"/>
          <p:cNvSpPr txBox="1"/>
          <p:nvPr>
            <p:ph type="ctrTitle"/>
          </p:nvPr>
        </p:nvSpPr>
        <p:spPr>
          <a:xfrm>
            <a:off x="510241" y="2050282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/>
              <a:t>Minutes from previous GA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19868" scaled="0"/>
        </a:gra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 txBox="1"/>
          <p:nvPr>
            <p:ph type="ctrTitle"/>
          </p:nvPr>
        </p:nvSpPr>
        <p:spPr>
          <a:xfrm>
            <a:off x="510241" y="2050282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/>
              <a:t>Status: Spring 2021 Financial Report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/>
          <p:nvPr>
            <p:ph type="ctrTitle"/>
          </p:nvPr>
        </p:nvSpPr>
        <p:spPr>
          <a:xfrm>
            <a:off x="510241" y="2050282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50"/>
              <a:buNone/>
            </a:pPr>
            <a:r>
              <a:rPr lang="en-US"/>
              <a:t>Chair </a:t>
            </a:r>
            <a:r>
              <a:rPr lang="en-US"/>
              <a:t>Elections</a:t>
            </a:r>
            <a:endParaRPr/>
          </a:p>
        </p:txBody>
      </p:sp>
      <p:sp>
        <p:nvSpPr>
          <p:cNvPr id="293" name="Google Shape;293;p34"/>
          <p:cNvSpPr txBox="1"/>
          <p:nvPr>
            <p:ph idx="1" type="subTitle"/>
          </p:nvPr>
        </p:nvSpPr>
        <p:spPr>
          <a:xfrm>
            <a:off x="510241" y="3295530"/>
            <a:ext cx="6108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</a:pPr>
            <a:r>
              <a:rPr lang="en-US"/>
              <a:t>Confirmation of vote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Confirmation for Social Chair Vote</a:t>
            </a:r>
            <a:endParaRPr/>
          </a:p>
        </p:txBody>
      </p:sp>
      <p:pic>
        <p:nvPicPr>
          <p:cNvPr id="299" name="Google Shape;299;p35"/>
          <p:cNvPicPr preferRelativeResize="0"/>
          <p:nvPr/>
        </p:nvPicPr>
        <p:blipFill rotWithShape="1">
          <a:blip r:embed="rId3">
            <a:alphaModFix/>
          </a:blip>
          <a:srcRect b="0" l="24875" r="24880" t="0"/>
          <a:stretch/>
        </p:blipFill>
        <p:spPr>
          <a:xfrm>
            <a:off x="3273300" y="1574350"/>
            <a:ext cx="2597376" cy="344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5"/>
          <p:cNvSpPr txBox="1"/>
          <p:nvPr>
            <p:ph idx="4294967295" type="ctrTitle"/>
          </p:nvPr>
        </p:nvSpPr>
        <p:spPr>
          <a:xfrm>
            <a:off x="-9" y="2646695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2500"/>
              <a:t>Beatrix Bridge</a:t>
            </a:r>
            <a:endParaRPr sz="2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/>
          <p:nvPr>
            <p:ph type="ctrTitle"/>
          </p:nvPr>
        </p:nvSpPr>
        <p:spPr>
          <a:xfrm>
            <a:off x="510241" y="2050282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50"/>
              <a:buNone/>
            </a:pPr>
            <a:r>
              <a:rPr lang="en-US"/>
              <a:t>Board Elections</a:t>
            </a:r>
            <a:endParaRPr/>
          </a:p>
        </p:txBody>
      </p:sp>
      <p:sp>
        <p:nvSpPr>
          <p:cNvPr id="306" name="Google Shape;306;p36"/>
          <p:cNvSpPr txBox="1"/>
          <p:nvPr>
            <p:ph idx="1" type="subTitle"/>
          </p:nvPr>
        </p:nvSpPr>
        <p:spPr>
          <a:xfrm>
            <a:off x="510241" y="3295530"/>
            <a:ext cx="6108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20000" scaled="0"/>
        </a:gra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 txBox="1"/>
          <p:nvPr>
            <p:ph type="ctrTitle"/>
          </p:nvPr>
        </p:nvSpPr>
        <p:spPr>
          <a:xfrm>
            <a:off x="510241" y="2050282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/>
              <a:t>Rules of the GA</a:t>
            </a:r>
            <a:endParaRPr/>
          </a:p>
        </p:txBody>
      </p:sp>
      <p:sp>
        <p:nvSpPr>
          <p:cNvPr id="200" name="Google Shape;200;p19"/>
          <p:cNvSpPr txBox="1"/>
          <p:nvPr>
            <p:ph idx="1" type="subTitle"/>
          </p:nvPr>
        </p:nvSpPr>
        <p:spPr>
          <a:xfrm>
            <a:off x="510241" y="3295530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-US"/>
              <a:t>By the Independent Body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Candidate(s) for Secretary </a:t>
            </a:r>
            <a:endParaRPr/>
          </a:p>
        </p:txBody>
      </p:sp>
      <p:pic>
        <p:nvPicPr>
          <p:cNvPr id="312" name="Google Shape;3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300" y="1564921"/>
            <a:ext cx="2597384" cy="346317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7"/>
          <p:cNvSpPr txBox="1"/>
          <p:nvPr>
            <p:ph idx="4294967295" type="ctrTitle"/>
          </p:nvPr>
        </p:nvSpPr>
        <p:spPr>
          <a:xfrm>
            <a:off x="-9" y="2646695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2500"/>
              <a:t>Mrignayani Dasgupta</a:t>
            </a:r>
            <a:endParaRPr sz="2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Candidate(s) for Treasurer</a:t>
            </a:r>
            <a:endParaRPr/>
          </a:p>
        </p:txBody>
      </p:sp>
      <p:pic>
        <p:nvPicPr>
          <p:cNvPr id="319" name="Google Shape;319;p38"/>
          <p:cNvPicPr preferRelativeResize="0"/>
          <p:nvPr/>
        </p:nvPicPr>
        <p:blipFill rotWithShape="1">
          <a:blip r:embed="rId3">
            <a:alphaModFix/>
          </a:blip>
          <a:srcRect b="0" l="29862" r="20167" t="0"/>
          <a:stretch/>
        </p:blipFill>
        <p:spPr>
          <a:xfrm>
            <a:off x="3273299" y="1564925"/>
            <a:ext cx="2597376" cy="34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8"/>
          <p:cNvSpPr txBox="1"/>
          <p:nvPr>
            <p:ph idx="4294967295" type="ctrTitle"/>
          </p:nvPr>
        </p:nvSpPr>
        <p:spPr>
          <a:xfrm>
            <a:off x="-9" y="2646695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2500"/>
              <a:t>Salomé Carrillat</a:t>
            </a:r>
            <a:endParaRPr sz="2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Candidate(s) for Social Internal</a:t>
            </a:r>
            <a:endParaRPr/>
          </a:p>
        </p:txBody>
      </p:sp>
      <p:pic>
        <p:nvPicPr>
          <p:cNvPr id="326" name="Google Shape;3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313" y="1557521"/>
            <a:ext cx="2597386" cy="346318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>
            <p:ph idx="4294967295" type="ctrTitle"/>
          </p:nvPr>
        </p:nvSpPr>
        <p:spPr>
          <a:xfrm>
            <a:off x="-9" y="2646695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2500"/>
              <a:t>Yulianna Nuno</a:t>
            </a:r>
            <a:endParaRPr sz="2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0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Candidate(s) for Social External</a:t>
            </a:r>
            <a:endParaRPr/>
          </a:p>
        </p:txBody>
      </p:sp>
      <p:pic>
        <p:nvPicPr>
          <p:cNvPr id="333" name="Google Shape;33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0375" y="1587121"/>
            <a:ext cx="2823244" cy="346317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0"/>
          <p:cNvSpPr txBox="1"/>
          <p:nvPr>
            <p:ph idx="4294967295" type="ctrTitle"/>
          </p:nvPr>
        </p:nvSpPr>
        <p:spPr>
          <a:xfrm>
            <a:off x="-9" y="2646695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2500"/>
              <a:t>Juliette Breda </a:t>
            </a:r>
            <a:endParaRPr sz="2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Candidate(s) for INDEPENDENT BODY</a:t>
            </a:r>
            <a:endParaRPr/>
          </a:p>
        </p:txBody>
      </p:sp>
      <p:pic>
        <p:nvPicPr>
          <p:cNvPr id="340" name="Google Shape;3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312" y="1572346"/>
            <a:ext cx="2597384" cy="346317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1"/>
          <p:cNvSpPr txBox="1"/>
          <p:nvPr>
            <p:ph idx="4294967295" type="ctrTitle"/>
          </p:nvPr>
        </p:nvSpPr>
        <p:spPr>
          <a:xfrm>
            <a:off x="-9" y="2646695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2500"/>
              <a:t>Lily Pepper</a:t>
            </a:r>
            <a:endParaRPr sz="2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Candidate(s) for INDEPENDENT BODY</a:t>
            </a:r>
            <a:endParaRPr/>
          </a:p>
        </p:txBody>
      </p:sp>
      <p:pic>
        <p:nvPicPr>
          <p:cNvPr id="347" name="Google Shape;347;p42"/>
          <p:cNvPicPr preferRelativeResize="0"/>
          <p:nvPr/>
        </p:nvPicPr>
        <p:blipFill rotWithShape="1">
          <a:blip r:embed="rId3">
            <a:alphaModFix/>
          </a:blip>
          <a:srcRect b="0" l="21875" r="21875" t="0"/>
          <a:stretch/>
        </p:blipFill>
        <p:spPr>
          <a:xfrm>
            <a:off x="3273299" y="1564950"/>
            <a:ext cx="2597376" cy="34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2"/>
          <p:cNvSpPr txBox="1"/>
          <p:nvPr>
            <p:ph idx="4294967295" type="ctrTitle"/>
          </p:nvPr>
        </p:nvSpPr>
        <p:spPr>
          <a:xfrm>
            <a:off x="-9" y="2646695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2500"/>
              <a:t>Maire Sauerbrei</a:t>
            </a:r>
            <a:endParaRPr sz="2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Candidate(s) for INDEPENDENT BODY</a:t>
            </a:r>
            <a:endParaRPr/>
          </a:p>
        </p:txBody>
      </p:sp>
      <p:pic>
        <p:nvPicPr>
          <p:cNvPr id="354" name="Google Shape;3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325" y="1572350"/>
            <a:ext cx="2597376" cy="352896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3"/>
          <p:cNvSpPr txBox="1"/>
          <p:nvPr>
            <p:ph idx="4294967295" type="ctrTitle"/>
          </p:nvPr>
        </p:nvSpPr>
        <p:spPr>
          <a:xfrm>
            <a:off x="-9" y="2646695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2500"/>
              <a:t>Rose Cooper</a:t>
            </a:r>
            <a:endParaRPr sz="2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Candidate(s) for INDEPENDENT BODY</a:t>
            </a:r>
            <a:endParaRPr/>
          </a:p>
        </p:txBody>
      </p:sp>
      <p:sp>
        <p:nvSpPr>
          <p:cNvPr id="361" name="Google Shape;361;p44"/>
          <p:cNvSpPr txBox="1"/>
          <p:nvPr>
            <p:ph idx="4294967295" type="ctrTitle"/>
          </p:nvPr>
        </p:nvSpPr>
        <p:spPr>
          <a:xfrm>
            <a:off x="-9" y="2646695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2500"/>
              <a:t>Karolina Kisiel</a:t>
            </a:r>
            <a:endParaRPr sz="2500"/>
          </a:p>
        </p:txBody>
      </p:sp>
      <p:pic>
        <p:nvPicPr>
          <p:cNvPr id="362" name="Google Shape;362;p44"/>
          <p:cNvPicPr preferRelativeResize="0"/>
          <p:nvPr/>
        </p:nvPicPr>
        <p:blipFill rotWithShape="1">
          <a:blip r:embed="rId3">
            <a:alphaModFix/>
          </a:blip>
          <a:srcRect b="0" l="25627" r="18503" t="0"/>
          <a:stretch/>
        </p:blipFill>
        <p:spPr>
          <a:xfrm>
            <a:off x="3273313" y="1571200"/>
            <a:ext cx="2597373" cy="348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19868" scaled="0"/>
        </a:gra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78121"/>
              </a:gs>
              <a:gs pos="50000">
                <a:srgbClr val="D54006"/>
              </a:gs>
              <a:gs pos="100000">
                <a:srgbClr val="8C0000"/>
              </a:gs>
            </a:gsLst>
            <a:lin ang="2519868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8" name="Google Shape;368;p45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12221"/>
            <a:ext cx="8644464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5"/>
          <p:cNvSpPr/>
          <p:nvPr/>
        </p:nvSpPr>
        <p:spPr>
          <a:xfrm>
            <a:off x="0" y="0"/>
            <a:ext cx="8644500" cy="40347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1" name="Google Shape;371;p45"/>
          <p:cNvSpPr txBox="1"/>
          <p:nvPr>
            <p:ph type="ctrTitle"/>
          </p:nvPr>
        </p:nvSpPr>
        <p:spPr>
          <a:xfrm>
            <a:off x="475450" y="1498325"/>
            <a:ext cx="6976800" cy="202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Trebuchet MS"/>
              <a:buNone/>
            </a:pPr>
            <a:r>
              <a:rPr lang="en-US" sz="4500">
                <a:solidFill>
                  <a:srgbClr val="FFFFFF"/>
                </a:solidFill>
              </a:rPr>
              <a:t>Break</a:t>
            </a:r>
            <a:endParaRPr/>
          </a:p>
        </p:txBody>
      </p:sp>
      <p:pic>
        <p:nvPicPr>
          <p:cNvPr id="372" name="Google Shape;372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9369" y="3515128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5"/>
          <p:cNvSpPr/>
          <p:nvPr/>
        </p:nvSpPr>
        <p:spPr>
          <a:xfrm>
            <a:off x="7939370" y="2275551"/>
            <a:ext cx="1202100" cy="124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20000" scaled="0"/>
        </a:gra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78121"/>
              </a:gs>
              <a:gs pos="50000">
                <a:srgbClr val="D54006"/>
              </a:gs>
              <a:gs pos="100000">
                <a:srgbClr val="8C0000"/>
              </a:gs>
            </a:gsLst>
            <a:lin ang="252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9" name="Google Shape;379;p46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12221"/>
            <a:ext cx="8644465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6"/>
          <p:cNvSpPr/>
          <p:nvPr/>
        </p:nvSpPr>
        <p:spPr>
          <a:xfrm>
            <a:off x="0" y="0"/>
            <a:ext cx="8644466" cy="40346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2" name="Google Shape;382;p46"/>
          <p:cNvSpPr txBox="1"/>
          <p:nvPr>
            <p:ph type="ctrTitle"/>
          </p:nvPr>
        </p:nvSpPr>
        <p:spPr>
          <a:xfrm>
            <a:off x="475450" y="1498325"/>
            <a:ext cx="6976800" cy="202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Trebuchet MS"/>
              <a:buNone/>
            </a:pPr>
            <a:r>
              <a:rPr lang="en-US" sz="4500">
                <a:solidFill>
                  <a:srgbClr val="FFFFFF"/>
                </a:solidFill>
              </a:rPr>
              <a:t>Budgetary Motion Forms</a:t>
            </a:r>
            <a:endParaRPr/>
          </a:p>
        </p:txBody>
      </p:sp>
      <p:pic>
        <p:nvPicPr>
          <p:cNvPr id="383" name="Google Shape;383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9369" y="3515128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6"/>
          <p:cNvSpPr/>
          <p:nvPr/>
        </p:nvSpPr>
        <p:spPr>
          <a:xfrm>
            <a:off x="7939370" y="2275551"/>
            <a:ext cx="1202248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General Assembly Chair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548450" y="1613900"/>
            <a:ext cx="77952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Chaired 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by the </a:t>
            </a:r>
            <a:r>
              <a:rPr b="1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President 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the UCMSA Universalis Board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absence the Vice-President or another member of the UCMSA Universalis Board chairs the G.A. (Statutes 13.1)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G.A. may appoint any member to serve in place of the President (PM 3.6.10.i g)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Chair 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the G.A.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Opens and closes the G.A.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Sets the parameters for debate, and grants members the right to speak, with due consideration for all positions  (PM 3.6.7. v)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Casts the deciding vote in election procedures where two candidates reach equal votes after two rounds of voting (Statutes 12.5)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States the result of the voting, which is final so long as no member of the G.A. objects to the chair’s judgment  (Statutes 13.2)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7"/>
          <p:cNvSpPr txBox="1"/>
          <p:nvPr>
            <p:ph type="ctrTitle"/>
          </p:nvPr>
        </p:nvSpPr>
        <p:spPr>
          <a:xfrm>
            <a:off x="510241" y="2050282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50"/>
              <a:buNone/>
            </a:pPr>
            <a:r>
              <a:rPr lang="en-US"/>
              <a:t>Surplus Motions</a:t>
            </a:r>
            <a:endParaRPr/>
          </a:p>
        </p:txBody>
      </p:sp>
      <p:sp>
        <p:nvSpPr>
          <p:cNvPr id="390" name="Google Shape;390;p47"/>
          <p:cNvSpPr txBox="1"/>
          <p:nvPr>
            <p:ph idx="1" type="subTitle"/>
          </p:nvPr>
        </p:nvSpPr>
        <p:spPr>
          <a:xfrm>
            <a:off x="510241" y="3295530"/>
            <a:ext cx="6108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8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Spring 2022 - Surplus Requests</a:t>
            </a:r>
            <a:endParaRPr/>
          </a:p>
        </p:txBody>
      </p:sp>
      <p:pic>
        <p:nvPicPr>
          <p:cNvPr id="396" name="Google Shape;39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675" y="1807700"/>
            <a:ext cx="8602651" cy="290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9"/>
          <p:cNvSpPr txBox="1"/>
          <p:nvPr>
            <p:ph type="ctrTitle"/>
          </p:nvPr>
        </p:nvSpPr>
        <p:spPr>
          <a:xfrm>
            <a:off x="510241" y="2050282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50"/>
              <a:buNone/>
            </a:pPr>
            <a:r>
              <a:rPr lang="en-US"/>
              <a:t>Stopgap </a:t>
            </a:r>
            <a:r>
              <a:rPr lang="en-US"/>
              <a:t>Motions</a:t>
            </a:r>
            <a:endParaRPr/>
          </a:p>
        </p:txBody>
      </p:sp>
      <p:sp>
        <p:nvSpPr>
          <p:cNvPr id="402" name="Google Shape;402;p49"/>
          <p:cNvSpPr txBox="1"/>
          <p:nvPr>
            <p:ph idx="1" type="subTitle"/>
          </p:nvPr>
        </p:nvSpPr>
        <p:spPr>
          <a:xfrm>
            <a:off x="510241" y="3295530"/>
            <a:ext cx="6108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Spring </a:t>
            </a:r>
            <a:r>
              <a:rPr lang="en-US"/>
              <a:t>2022 - STOPGAP Requests</a:t>
            </a:r>
            <a:endParaRPr/>
          </a:p>
        </p:txBody>
      </p:sp>
      <p:pic>
        <p:nvPicPr>
          <p:cNvPr id="408" name="Google Shape;40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250" y="1655425"/>
            <a:ext cx="5764499" cy="333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913" y="1738450"/>
            <a:ext cx="5768175" cy="23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78121"/>
              </a:gs>
              <a:gs pos="50000">
                <a:srgbClr val="D54006"/>
              </a:gs>
              <a:gs pos="100000">
                <a:srgbClr val="8C0000"/>
              </a:gs>
            </a:gsLst>
            <a:lin ang="252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9" name="Google Shape;419;p52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12221"/>
            <a:ext cx="8644465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2"/>
          <p:cNvSpPr/>
          <p:nvPr/>
        </p:nvSpPr>
        <p:spPr>
          <a:xfrm>
            <a:off x="0" y="0"/>
            <a:ext cx="8644466" cy="40346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2" name="Google Shape;422;p52"/>
          <p:cNvSpPr txBox="1"/>
          <p:nvPr>
            <p:ph type="ctrTitle"/>
          </p:nvPr>
        </p:nvSpPr>
        <p:spPr>
          <a:xfrm>
            <a:off x="1920240" y="1498323"/>
            <a:ext cx="5531763" cy="20224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Trebuchet MS"/>
              <a:buNone/>
            </a:pPr>
            <a:r>
              <a:rPr lang="en-US" sz="4500">
                <a:solidFill>
                  <a:srgbClr val="FFFFFF"/>
                </a:solidFill>
              </a:rPr>
              <a:t>Ad-hoc Motions?</a:t>
            </a:r>
            <a:endParaRPr/>
          </a:p>
        </p:txBody>
      </p:sp>
      <p:pic>
        <p:nvPicPr>
          <p:cNvPr id="423" name="Google Shape;42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9369" y="3515128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2"/>
          <p:cNvSpPr/>
          <p:nvPr/>
        </p:nvSpPr>
        <p:spPr>
          <a:xfrm>
            <a:off x="7939370" y="2275551"/>
            <a:ext cx="1202248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20000" scaled="0"/>
        </a:gra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78121"/>
              </a:gs>
              <a:gs pos="50000">
                <a:srgbClr val="D54006"/>
              </a:gs>
              <a:gs pos="100000">
                <a:srgbClr val="8C0000"/>
              </a:gs>
            </a:gsLst>
            <a:lin ang="252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0" name="Google Shape;430;p53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25" y="4101021"/>
            <a:ext cx="8644464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3"/>
          <p:cNvSpPr/>
          <p:nvPr/>
        </p:nvSpPr>
        <p:spPr>
          <a:xfrm>
            <a:off x="0" y="0"/>
            <a:ext cx="8644466" cy="40346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3" name="Google Shape;433;p53"/>
          <p:cNvSpPr txBox="1"/>
          <p:nvPr>
            <p:ph type="ctrTitle"/>
          </p:nvPr>
        </p:nvSpPr>
        <p:spPr>
          <a:xfrm>
            <a:off x="1316736" y="1498323"/>
            <a:ext cx="6135267" cy="20224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Trebuchet MS"/>
              <a:buNone/>
            </a:pPr>
            <a:r>
              <a:rPr lang="en-US" sz="4500">
                <a:solidFill>
                  <a:srgbClr val="FFFFFF"/>
                </a:solidFill>
              </a:rPr>
              <a:t>Final </a:t>
            </a:r>
            <a:endParaRPr sz="4500">
              <a:solidFill>
                <a:srgbClr val="FFFFFF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Trebuchet MS"/>
              <a:buNone/>
            </a:pPr>
            <a:r>
              <a:rPr lang="en-US" sz="4500">
                <a:solidFill>
                  <a:srgbClr val="FFFFFF"/>
                </a:solidFill>
              </a:rPr>
              <a:t>Surplus/Stopgap Budget Vote</a:t>
            </a:r>
            <a:endParaRPr/>
          </a:p>
        </p:txBody>
      </p:sp>
      <p:pic>
        <p:nvPicPr>
          <p:cNvPr id="434" name="Google Shape;434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9369" y="3515128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3"/>
          <p:cNvSpPr/>
          <p:nvPr/>
        </p:nvSpPr>
        <p:spPr>
          <a:xfrm>
            <a:off x="7939370" y="2275551"/>
            <a:ext cx="1202248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4"/>
          <p:cNvSpPr txBox="1"/>
          <p:nvPr>
            <p:ph type="ctrTitle"/>
          </p:nvPr>
        </p:nvSpPr>
        <p:spPr>
          <a:xfrm>
            <a:off x="510241" y="2050282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/>
              <a:t>Open Floor – Questions?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5"/>
          <p:cNvSpPr txBox="1"/>
          <p:nvPr>
            <p:ph type="ctrTitle"/>
          </p:nvPr>
        </p:nvSpPr>
        <p:spPr>
          <a:xfrm>
            <a:off x="510241" y="2050282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Trebuchet MS"/>
              <a:buNone/>
            </a:pPr>
            <a:r>
              <a:rPr lang="en-US"/>
              <a:t>Closing of the GA</a:t>
            </a:r>
            <a:endParaRPr/>
          </a:p>
        </p:txBody>
      </p:sp>
      <p:sp>
        <p:nvSpPr>
          <p:cNvPr id="446" name="Google Shape;446;p55"/>
          <p:cNvSpPr txBox="1"/>
          <p:nvPr>
            <p:ph idx="1" type="subTitle"/>
          </p:nvPr>
        </p:nvSpPr>
        <p:spPr>
          <a:xfrm>
            <a:off x="510241" y="3295530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6"/>
          <p:cNvSpPr txBox="1"/>
          <p:nvPr>
            <p:ph type="title"/>
          </p:nvPr>
        </p:nvSpPr>
        <p:spPr>
          <a:xfrm>
            <a:off x="510242" y="2152421"/>
            <a:ext cx="7210395" cy="818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None/>
            </a:pPr>
            <a:r>
              <a:rPr lang="en-US" sz="4050"/>
              <a:t>Drinks and snacks!</a:t>
            </a:r>
            <a:endParaRPr/>
          </a:p>
        </p:txBody>
      </p:sp>
      <p:sp>
        <p:nvSpPr>
          <p:cNvPr id="452" name="Google Shape;452;p56"/>
          <p:cNvSpPr txBox="1"/>
          <p:nvPr>
            <p:ph idx="1" type="body"/>
          </p:nvPr>
        </p:nvSpPr>
        <p:spPr>
          <a:xfrm>
            <a:off x="510242" y="3174129"/>
            <a:ext cx="7210395" cy="127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Minutes</a:t>
            </a:r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548450" y="1613900"/>
            <a:ext cx="77952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Secretary 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the UCMSA Universalis Board shall take </a:t>
            </a:r>
            <a:r>
              <a:rPr b="1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chairperson can designate another minute taker or the G.A. can request a change of the minute taker (Statutes 13.3 &amp; Policy Manual 3.6.10.i h)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Any member may motion at anytime to change the Chair and/or Notetaker of the GA, to do so make at –| with both hands, the motion will then be debated (PM 3.6.9.i g-h)</a:t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Discussion </a:t>
            </a:r>
            <a:endParaRPr/>
          </a:p>
        </p:txBody>
      </p:sp>
      <p:sp>
        <p:nvSpPr>
          <p:cNvPr id="218" name="Google Shape;218;p22"/>
          <p:cNvSpPr txBox="1"/>
          <p:nvPr/>
        </p:nvSpPr>
        <p:spPr>
          <a:xfrm>
            <a:off x="548450" y="1613900"/>
            <a:ext cx="77952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chairperson of the general assembly gives the right to speech to members. (Policy Manual Article 3.6.7.v)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Before the discussion of a motion the chairperson sets a time-limit and/or a limit of speakers for the discussion. (Policy Manual Article 3.6.7.v)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Any member may motion at anytime to: expand, end, move to a vote, postpone or shorten any discussion; they may also pause the GA (PM 3.6.9.i a-e), to do so make at –| with both hands</a:t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chairperson shall make sure that all positions are represented with equal weight (Policy Manual Article 3.6.7.v)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chairperson has the right to stop a speech should it be purposefully offensive or disruptive to the general assembly (Policy Manual Article 3.6.7.v)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Motions</a:t>
            </a: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548450" y="1613900"/>
            <a:ext cx="77952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Motions must be filed before the GA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Most must be submitted within time limits set in PM 3.6.4 &amp; 6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Motions to dismiss any Board, AC or IB member must be filed at least one week before the GA (PM 5.13)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Motions to amend constituting documents must be published in full text 5 days before a GA which is explicitly called for the purpose of amending the documents (Statues 17.1 with a proviso for 17.5)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Ad Hoc Motions</a:t>
            </a:r>
            <a:endParaRPr/>
          </a:p>
        </p:txBody>
      </p:sp>
      <p:sp>
        <p:nvSpPr>
          <p:cNvPr id="230" name="Google Shape;230;p24"/>
          <p:cNvSpPr txBox="1"/>
          <p:nvPr/>
        </p:nvSpPr>
        <p:spPr>
          <a:xfrm>
            <a:off x="548450" y="1613900"/>
            <a:ext cx="77952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 hoc motions (PM 3.6.6.iv)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 hoc motions can be put forward at any time during the G.A.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 hoc motions can only contain changes to an </a:t>
            </a:r>
            <a:r>
              <a:rPr b="1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already proposed motion</a:t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original motion must be accepted for debate by the GA before the ad hoc may be considered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Procedural Motions (PM 3.6.9.i)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Change anything about the course of the GA, including officers, within limits set by the statutes and PM, raise your hands in a –| formation to announce this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Motions to Amend the Agenda (PM 3.6.6.iii)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Procedural Motions</a:t>
            </a:r>
            <a:endParaRPr/>
          </a:p>
        </p:txBody>
      </p:sp>
      <p:sp>
        <p:nvSpPr>
          <p:cNvPr id="236" name="Google Shape;236;p25"/>
          <p:cNvSpPr txBox="1"/>
          <p:nvPr/>
        </p:nvSpPr>
        <p:spPr>
          <a:xfrm>
            <a:off x="548450" y="1613900"/>
            <a:ext cx="77952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person putting forward the procedural motion has the right to argument in favour of their point for one minute. 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Following this any other member might argue against the procedure change for one minute. 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After that the procedural motion shall be voted upon, with an absolute majority needed for it to pass.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If there is no one to hold the counter speech the motion passes automatically, so long as no vote is specifically requested by a member of the general assembly.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Rules of the GA - Technical Point</a:t>
            </a:r>
            <a:endParaRPr/>
          </a:p>
        </p:txBody>
      </p:sp>
      <p:sp>
        <p:nvSpPr>
          <p:cNvPr id="242" name="Google Shape;242;p26"/>
          <p:cNvSpPr txBox="1"/>
          <p:nvPr/>
        </p:nvSpPr>
        <p:spPr>
          <a:xfrm>
            <a:off x="1055850" y="1603100"/>
            <a:ext cx="30861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If you </a:t>
            </a:r>
            <a:r>
              <a:rPr b="1" i="0" lang="en-US" sz="1800" u="sng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agree </a:t>
            </a:r>
            <a:r>
              <a:rPr b="0" i="0" lang="en-US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with something, </a:t>
            </a:r>
            <a:endParaRPr b="0" i="0" sz="1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waive your hands like this: </a:t>
            </a:r>
            <a:endParaRPr b="0" i="0" sz="1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" name="Google Shape;24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0475" y="2331400"/>
            <a:ext cx="2355251" cy="23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4950" y="2331393"/>
            <a:ext cx="2355251" cy="234478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6"/>
          <p:cNvSpPr txBox="1"/>
          <p:nvPr/>
        </p:nvSpPr>
        <p:spPr>
          <a:xfrm>
            <a:off x="5361900" y="1603100"/>
            <a:ext cx="3543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If you </a:t>
            </a:r>
            <a:r>
              <a:rPr b="1" i="0" lang="en-US" sz="1800" u="sng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disagree </a:t>
            </a:r>
            <a:r>
              <a:rPr b="0" i="0" lang="en-US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with something,  waive your hands like this:</a:t>
            </a:r>
            <a:endParaRPr b="0" i="0" sz="1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rlin">
  <a:themeElements>
    <a:clrScheme name="Berlin">
      <a:dk1>
        <a:srgbClr val="000000"/>
      </a:dk1>
      <a:lt1>
        <a:srgbClr val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